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61" r:id="rId3"/>
    <p:sldId id="262" r:id="rId4"/>
    <p:sldId id="263" r:id="rId5"/>
    <p:sldId id="264" r:id="rId6"/>
    <p:sldId id="265"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69"/>
    <p:restoredTop sz="82925"/>
  </p:normalViewPr>
  <p:slideViewPr>
    <p:cSldViewPr snapToGrid="0" snapToObjects="1">
      <p:cViewPr varScale="1">
        <p:scale>
          <a:sx n="104" d="100"/>
          <a:sy n="104" d="100"/>
        </p:scale>
        <p:origin x="224" y="216"/>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844031-B484-45F4-8A2D-9565229C218F}"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BADB7ED-736F-43DD-B9B7-B88FA8CA1A8C}">
      <dgm:prSet/>
      <dgm:spPr/>
      <dgm:t>
        <a:bodyPr/>
        <a:lstStyle/>
        <a:p>
          <a:pPr>
            <a:lnSpc>
              <a:spcPct val="100000"/>
            </a:lnSpc>
          </a:pPr>
          <a:r>
            <a:rPr lang="en-US"/>
            <a:t>Models can lead to, or exacerbate, disparities in health outcomes for marginalized populations.</a:t>
          </a:r>
        </a:p>
      </dgm:t>
    </dgm:pt>
    <dgm:pt modelId="{374175DB-E7EA-4F43-A5A1-E2E3CBEB74BA}" type="parTrans" cxnId="{4AAD2AE0-0F33-4BEA-AC6C-E5011F0839B7}">
      <dgm:prSet/>
      <dgm:spPr/>
      <dgm:t>
        <a:bodyPr/>
        <a:lstStyle/>
        <a:p>
          <a:endParaRPr lang="en-US"/>
        </a:p>
      </dgm:t>
    </dgm:pt>
    <dgm:pt modelId="{964A0268-7BB6-40AA-BCB4-36CBB0F88A0D}" type="sibTrans" cxnId="{4AAD2AE0-0F33-4BEA-AC6C-E5011F0839B7}">
      <dgm:prSet/>
      <dgm:spPr/>
      <dgm:t>
        <a:bodyPr/>
        <a:lstStyle/>
        <a:p>
          <a:endParaRPr lang="en-US"/>
        </a:p>
      </dgm:t>
    </dgm:pt>
    <dgm:pt modelId="{FCAE0246-951C-4729-90B1-B1FC490B283C}">
      <dgm:prSet/>
      <dgm:spPr/>
      <dgm:t>
        <a:bodyPr/>
        <a:lstStyle/>
        <a:p>
          <a:pPr>
            <a:lnSpc>
              <a:spcPct val="100000"/>
            </a:lnSpc>
          </a:pPr>
          <a:r>
            <a:rPr lang="en-US"/>
            <a:t>Generally, fairness measures are utilized to understand if a model or dataset is biased towards one group or another. </a:t>
          </a:r>
        </a:p>
      </dgm:t>
    </dgm:pt>
    <dgm:pt modelId="{7ADECA3A-D8FA-411B-8791-EE8BAC934B40}" type="parTrans" cxnId="{D1BB892F-2B1D-435C-B43F-0B4A771074A1}">
      <dgm:prSet/>
      <dgm:spPr/>
      <dgm:t>
        <a:bodyPr/>
        <a:lstStyle/>
        <a:p>
          <a:endParaRPr lang="en-US"/>
        </a:p>
      </dgm:t>
    </dgm:pt>
    <dgm:pt modelId="{BBF38DC4-F76F-40B6-AFBD-D11A9E928055}" type="sibTrans" cxnId="{D1BB892F-2B1D-435C-B43F-0B4A771074A1}">
      <dgm:prSet/>
      <dgm:spPr/>
      <dgm:t>
        <a:bodyPr/>
        <a:lstStyle/>
        <a:p>
          <a:endParaRPr lang="en-US"/>
        </a:p>
      </dgm:t>
    </dgm:pt>
    <dgm:pt modelId="{9B99B673-DAE7-4BE2-BD07-53E5F9FF3CD9}">
      <dgm:prSet/>
      <dgm:spPr/>
      <dgm:t>
        <a:bodyPr/>
        <a:lstStyle/>
        <a:p>
          <a:pPr>
            <a:lnSpc>
              <a:spcPct val="100000"/>
            </a:lnSpc>
          </a:pPr>
          <a:r>
            <a:rPr lang="en-US"/>
            <a:t>Many definition of fairness exist including individual, group, intersectional, and causal.</a:t>
          </a:r>
        </a:p>
      </dgm:t>
    </dgm:pt>
    <dgm:pt modelId="{6BA0ED52-E106-492B-BC53-D4DC9541D75E}" type="parTrans" cxnId="{A4BEE4CE-6CA3-4B94-B11C-EF8E81860DD4}">
      <dgm:prSet/>
      <dgm:spPr/>
      <dgm:t>
        <a:bodyPr/>
        <a:lstStyle/>
        <a:p>
          <a:endParaRPr lang="en-US"/>
        </a:p>
      </dgm:t>
    </dgm:pt>
    <dgm:pt modelId="{7852C8A8-6FD6-4E4F-AE9E-69E69CECE92A}" type="sibTrans" cxnId="{A4BEE4CE-6CA3-4B94-B11C-EF8E81860DD4}">
      <dgm:prSet/>
      <dgm:spPr/>
      <dgm:t>
        <a:bodyPr/>
        <a:lstStyle/>
        <a:p>
          <a:endParaRPr lang="en-US"/>
        </a:p>
      </dgm:t>
    </dgm:pt>
    <dgm:pt modelId="{B93E9263-518B-45EB-8CC8-BC7710658A84}" type="pres">
      <dgm:prSet presAssocID="{67844031-B484-45F4-8A2D-9565229C218F}" presName="root" presStyleCnt="0">
        <dgm:presLayoutVars>
          <dgm:dir/>
          <dgm:resizeHandles val="exact"/>
        </dgm:presLayoutVars>
      </dgm:prSet>
      <dgm:spPr/>
    </dgm:pt>
    <dgm:pt modelId="{A9EA8597-70C5-4521-9486-2B754161995A}" type="pres">
      <dgm:prSet presAssocID="{9BADB7ED-736F-43DD-B9B7-B88FA8CA1A8C}" presName="compNode" presStyleCnt="0"/>
      <dgm:spPr/>
    </dgm:pt>
    <dgm:pt modelId="{CE78C0DC-3B4D-4D05-8DEC-7595E598E276}" type="pres">
      <dgm:prSet presAssocID="{9BADB7ED-736F-43DD-B9B7-B88FA8CA1A8C}" presName="bgRect" presStyleLbl="bgShp" presStyleIdx="0" presStyleCnt="3"/>
      <dgm:spPr/>
    </dgm:pt>
    <dgm:pt modelId="{74C2F342-30D7-4215-BB4D-75F09878CC29}" type="pres">
      <dgm:prSet presAssocID="{9BADB7ED-736F-43DD-B9B7-B88FA8CA1A8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octor"/>
        </a:ext>
      </dgm:extLst>
    </dgm:pt>
    <dgm:pt modelId="{948BA8CB-C86B-4B5A-80F4-B6341FAB278B}" type="pres">
      <dgm:prSet presAssocID="{9BADB7ED-736F-43DD-B9B7-B88FA8CA1A8C}" presName="spaceRect" presStyleCnt="0"/>
      <dgm:spPr/>
    </dgm:pt>
    <dgm:pt modelId="{395C35F7-8689-44D0-873A-9E78A33E2601}" type="pres">
      <dgm:prSet presAssocID="{9BADB7ED-736F-43DD-B9B7-B88FA8CA1A8C}" presName="parTx" presStyleLbl="revTx" presStyleIdx="0" presStyleCnt="3">
        <dgm:presLayoutVars>
          <dgm:chMax val="0"/>
          <dgm:chPref val="0"/>
        </dgm:presLayoutVars>
      </dgm:prSet>
      <dgm:spPr/>
    </dgm:pt>
    <dgm:pt modelId="{A202D840-49FC-4C62-AFAD-170BD9ED9F8A}" type="pres">
      <dgm:prSet presAssocID="{964A0268-7BB6-40AA-BCB4-36CBB0F88A0D}" presName="sibTrans" presStyleCnt="0"/>
      <dgm:spPr/>
    </dgm:pt>
    <dgm:pt modelId="{3299A018-1AFE-4C3C-99BE-4A9D828F4C17}" type="pres">
      <dgm:prSet presAssocID="{FCAE0246-951C-4729-90B1-B1FC490B283C}" presName="compNode" presStyleCnt="0"/>
      <dgm:spPr/>
    </dgm:pt>
    <dgm:pt modelId="{C9D53EBA-A7CE-41D5-846A-1F672F05C45C}" type="pres">
      <dgm:prSet presAssocID="{FCAE0246-951C-4729-90B1-B1FC490B283C}" presName="bgRect" presStyleLbl="bgShp" presStyleIdx="1" presStyleCnt="3"/>
      <dgm:spPr/>
    </dgm:pt>
    <dgm:pt modelId="{7A423958-67BD-460F-8543-0B74E40671AE}" type="pres">
      <dgm:prSet presAssocID="{FCAE0246-951C-4729-90B1-B1FC490B283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atistics"/>
        </a:ext>
      </dgm:extLst>
    </dgm:pt>
    <dgm:pt modelId="{0738B15E-0210-44E9-BF4F-1CE76760BD9C}" type="pres">
      <dgm:prSet presAssocID="{FCAE0246-951C-4729-90B1-B1FC490B283C}" presName="spaceRect" presStyleCnt="0"/>
      <dgm:spPr/>
    </dgm:pt>
    <dgm:pt modelId="{70125987-51BA-443D-BB8D-981FBC37D0F8}" type="pres">
      <dgm:prSet presAssocID="{FCAE0246-951C-4729-90B1-B1FC490B283C}" presName="parTx" presStyleLbl="revTx" presStyleIdx="1" presStyleCnt="3">
        <dgm:presLayoutVars>
          <dgm:chMax val="0"/>
          <dgm:chPref val="0"/>
        </dgm:presLayoutVars>
      </dgm:prSet>
      <dgm:spPr/>
    </dgm:pt>
    <dgm:pt modelId="{153567D3-6C82-46EE-BC36-696FDF2D97BB}" type="pres">
      <dgm:prSet presAssocID="{BBF38DC4-F76F-40B6-AFBD-D11A9E928055}" presName="sibTrans" presStyleCnt="0"/>
      <dgm:spPr/>
    </dgm:pt>
    <dgm:pt modelId="{2EFF8D02-7F6A-45E8-9452-D6CAF2D9DCFB}" type="pres">
      <dgm:prSet presAssocID="{9B99B673-DAE7-4BE2-BD07-53E5F9FF3CD9}" presName="compNode" presStyleCnt="0"/>
      <dgm:spPr/>
    </dgm:pt>
    <dgm:pt modelId="{BEA0D6EF-AB21-4987-871F-BAB15DFD959A}" type="pres">
      <dgm:prSet presAssocID="{9B99B673-DAE7-4BE2-BD07-53E5F9FF3CD9}" presName="bgRect" presStyleLbl="bgShp" presStyleIdx="2" presStyleCnt="3"/>
      <dgm:spPr/>
    </dgm:pt>
    <dgm:pt modelId="{D6D7E53D-3843-4ECC-BF7E-5920488411BB}" type="pres">
      <dgm:prSet presAssocID="{9B99B673-DAE7-4BE2-BD07-53E5F9FF3CD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ecision chart"/>
        </a:ext>
      </dgm:extLst>
    </dgm:pt>
    <dgm:pt modelId="{666AE8E8-2631-41FC-BD8B-2674DC5FBB98}" type="pres">
      <dgm:prSet presAssocID="{9B99B673-DAE7-4BE2-BD07-53E5F9FF3CD9}" presName="spaceRect" presStyleCnt="0"/>
      <dgm:spPr/>
    </dgm:pt>
    <dgm:pt modelId="{176000F1-A351-4886-B4F9-939E6A6612A3}" type="pres">
      <dgm:prSet presAssocID="{9B99B673-DAE7-4BE2-BD07-53E5F9FF3CD9}" presName="parTx" presStyleLbl="revTx" presStyleIdx="2" presStyleCnt="3">
        <dgm:presLayoutVars>
          <dgm:chMax val="0"/>
          <dgm:chPref val="0"/>
        </dgm:presLayoutVars>
      </dgm:prSet>
      <dgm:spPr/>
    </dgm:pt>
  </dgm:ptLst>
  <dgm:cxnLst>
    <dgm:cxn modelId="{D1BB892F-2B1D-435C-B43F-0B4A771074A1}" srcId="{67844031-B484-45F4-8A2D-9565229C218F}" destId="{FCAE0246-951C-4729-90B1-B1FC490B283C}" srcOrd="1" destOrd="0" parTransId="{7ADECA3A-D8FA-411B-8791-EE8BAC934B40}" sibTransId="{BBF38DC4-F76F-40B6-AFBD-D11A9E928055}"/>
    <dgm:cxn modelId="{B3C5105C-C1EB-489D-9C7B-18ED3574B42D}" type="presOf" srcId="{FCAE0246-951C-4729-90B1-B1FC490B283C}" destId="{70125987-51BA-443D-BB8D-981FBC37D0F8}" srcOrd="0" destOrd="0" presId="urn:microsoft.com/office/officeart/2018/2/layout/IconVerticalSolidList"/>
    <dgm:cxn modelId="{31B6479D-0561-4AC7-803C-97BF92B819D3}" type="presOf" srcId="{9BADB7ED-736F-43DD-B9B7-B88FA8CA1A8C}" destId="{395C35F7-8689-44D0-873A-9E78A33E2601}" srcOrd="0" destOrd="0" presId="urn:microsoft.com/office/officeart/2018/2/layout/IconVerticalSolidList"/>
    <dgm:cxn modelId="{86D86ABB-C7B3-41D6-9358-20B7BB25F03E}" type="presOf" srcId="{9B99B673-DAE7-4BE2-BD07-53E5F9FF3CD9}" destId="{176000F1-A351-4886-B4F9-939E6A6612A3}" srcOrd="0" destOrd="0" presId="urn:microsoft.com/office/officeart/2018/2/layout/IconVerticalSolidList"/>
    <dgm:cxn modelId="{A4BEE4CE-6CA3-4B94-B11C-EF8E81860DD4}" srcId="{67844031-B484-45F4-8A2D-9565229C218F}" destId="{9B99B673-DAE7-4BE2-BD07-53E5F9FF3CD9}" srcOrd="2" destOrd="0" parTransId="{6BA0ED52-E106-492B-BC53-D4DC9541D75E}" sibTransId="{7852C8A8-6FD6-4E4F-AE9E-69E69CECE92A}"/>
    <dgm:cxn modelId="{4AAD2AE0-0F33-4BEA-AC6C-E5011F0839B7}" srcId="{67844031-B484-45F4-8A2D-9565229C218F}" destId="{9BADB7ED-736F-43DD-B9B7-B88FA8CA1A8C}" srcOrd="0" destOrd="0" parTransId="{374175DB-E7EA-4F43-A5A1-E2E3CBEB74BA}" sibTransId="{964A0268-7BB6-40AA-BCB4-36CBB0F88A0D}"/>
    <dgm:cxn modelId="{568A08F1-C92C-4677-A41D-C09FA8586F60}" type="presOf" srcId="{67844031-B484-45F4-8A2D-9565229C218F}" destId="{B93E9263-518B-45EB-8CC8-BC7710658A84}" srcOrd="0" destOrd="0" presId="urn:microsoft.com/office/officeart/2018/2/layout/IconVerticalSolidList"/>
    <dgm:cxn modelId="{93FA8F67-5AB6-46A1-8640-EE757BC8BD1D}" type="presParOf" srcId="{B93E9263-518B-45EB-8CC8-BC7710658A84}" destId="{A9EA8597-70C5-4521-9486-2B754161995A}" srcOrd="0" destOrd="0" presId="urn:microsoft.com/office/officeart/2018/2/layout/IconVerticalSolidList"/>
    <dgm:cxn modelId="{3754AE52-D982-45D4-B5AF-66F13F704531}" type="presParOf" srcId="{A9EA8597-70C5-4521-9486-2B754161995A}" destId="{CE78C0DC-3B4D-4D05-8DEC-7595E598E276}" srcOrd="0" destOrd="0" presId="urn:microsoft.com/office/officeart/2018/2/layout/IconVerticalSolidList"/>
    <dgm:cxn modelId="{532ADFCD-B880-4669-B9E0-FBB438A79977}" type="presParOf" srcId="{A9EA8597-70C5-4521-9486-2B754161995A}" destId="{74C2F342-30D7-4215-BB4D-75F09878CC29}" srcOrd="1" destOrd="0" presId="urn:microsoft.com/office/officeart/2018/2/layout/IconVerticalSolidList"/>
    <dgm:cxn modelId="{72C8A11D-0F0F-40F2-AFFA-023F7DC348CA}" type="presParOf" srcId="{A9EA8597-70C5-4521-9486-2B754161995A}" destId="{948BA8CB-C86B-4B5A-80F4-B6341FAB278B}" srcOrd="2" destOrd="0" presId="urn:microsoft.com/office/officeart/2018/2/layout/IconVerticalSolidList"/>
    <dgm:cxn modelId="{5ED8F3F5-4CE2-4929-9489-52DA2F6AA78A}" type="presParOf" srcId="{A9EA8597-70C5-4521-9486-2B754161995A}" destId="{395C35F7-8689-44D0-873A-9E78A33E2601}" srcOrd="3" destOrd="0" presId="urn:microsoft.com/office/officeart/2018/2/layout/IconVerticalSolidList"/>
    <dgm:cxn modelId="{54D5DB57-95CB-495A-A008-BB2D3C690D13}" type="presParOf" srcId="{B93E9263-518B-45EB-8CC8-BC7710658A84}" destId="{A202D840-49FC-4C62-AFAD-170BD9ED9F8A}" srcOrd="1" destOrd="0" presId="urn:microsoft.com/office/officeart/2018/2/layout/IconVerticalSolidList"/>
    <dgm:cxn modelId="{0F1FCD55-8AD5-4C29-A851-E5E0FECDD96B}" type="presParOf" srcId="{B93E9263-518B-45EB-8CC8-BC7710658A84}" destId="{3299A018-1AFE-4C3C-99BE-4A9D828F4C17}" srcOrd="2" destOrd="0" presId="urn:microsoft.com/office/officeart/2018/2/layout/IconVerticalSolidList"/>
    <dgm:cxn modelId="{DF82A1AC-5EBE-4F22-9F9B-993473991A76}" type="presParOf" srcId="{3299A018-1AFE-4C3C-99BE-4A9D828F4C17}" destId="{C9D53EBA-A7CE-41D5-846A-1F672F05C45C}" srcOrd="0" destOrd="0" presId="urn:microsoft.com/office/officeart/2018/2/layout/IconVerticalSolidList"/>
    <dgm:cxn modelId="{F79BF417-7340-462F-B0F3-C14DD2E56C10}" type="presParOf" srcId="{3299A018-1AFE-4C3C-99BE-4A9D828F4C17}" destId="{7A423958-67BD-460F-8543-0B74E40671AE}" srcOrd="1" destOrd="0" presId="urn:microsoft.com/office/officeart/2018/2/layout/IconVerticalSolidList"/>
    <dgm:cxn modelId="{A17604FD-0F55-4D9F-8B1F-0395B012C9FD}" type="presParOf" srcId="{3299A018-1AFE-4C3C-99BE-4A9D828F4C17}" destId="{0738B15E-0210-44E9-BF4F-1CE76760BD9C}" srcOrd="2" destOrd="0" presId="urn:microsoft.com/office/officeart/2018/2/layout/IconVerticalSolidList"/>
    <dgm:cxn modelId="{602C413A-7186-45EF-9616-D0210DB024DC}" type="presParOf" srcId="{3299A018-1AFE-4C3C-99BE-4A9D828F4C17}" destId="{70125987-51BA-443D-BB8D-981FBC37D0F8}" srcOrd="3" destOrd="0" presId="urn:microsoft.com/office/officeart/2018/2/layout/IconVerticalSolidList"/>
    <dgm:cxn modelId="{C5943198-570D-4880-ACE6-44083FF719F9}" type="presParOf" srcId="{B93E9263-518B-45EB-8CC8-BC7710658A84}" destId="{153567D3-6C82-46EE-BC36-696FDF2D97BB}" srcOrd="3" destOrd="0" presId="urn:microsoft.com/office/officeart/2018/2/layout/IconVerticalSolidList"/>
    <dgm:cxn modelId="{ED51D00D-5D44-4445-8C16-90630F95AA3A}" type="presParOf" srcId="{B93E9263-518B-45EB-8CC8-BC7710658A84}" destId="{2EFF8D02-7F6A-45E8-9452-D6CAF2D9DCFB}" srcOrd="4" destOrd="0" presId="urn:microsoft.com/office/officeart/2018/2/layout/IconVerticalSolidList"/>
    <dgm:cxn modelId="{A8079A78-05F4-4D88-8D5F-3D304B2613A1}" type="presParOf" srcId="{2EFF8D02-7F6A-45E8-9452-D6CAF2D9DCFB}" destId="{BEA0D6EF-AB21-4987-871F-BAB15DFD959A}" srcOrd="0" destOrd="0" presId="urn:microsoft.com/office/officeart/2018/2/layout/IconVerticalSolidList"/>
    <dgm:cxn modelId="{FD2B40CC-61B5-43A2-A149-AE482E2AA314}" type="presParOf" srcId="{2EFF8D02-7F6A-45E8-9452-D6CAF2D9DCFB}" destId="{D6D7E53D-3843-4ECC-BF7E-5920488411BB}" srcOrd="1" destOrd="0" presId="urn:microsoft.com/office/officeart/2018/2/layout/IconVerticalSolidList"/>
    <dgm:cxn modelId="{AFBF92BD-3283-4E83-A8D9-9AB12133C7F9}" type="presParOf" srcId="{2EFF8D02-7F6A-45E8-9452-D6CAF2D9DCFB}" destId="{666AE8E8-2631-41FC-BD8B-2674DC5FBB98}" srcOrd="2" destOrd="0" presId="urn:microsoft.com/office/officeart/2018/2/layout/IconVerticalSolidList"/>
    <dgm:cxn modelId="{5C540E5D-7AB6-4910-AF5C-A82C876781E8}" type="presParOf" srcId="{2EFF8D02-7F6A-45E8-9452-D6CAF2D9DCFB}" destId="{176000F1-A351-4886-B4F9-939E6A6612A3}"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4D9330-9382-4D7A-8DDD-23F76D9F6B34}"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3689EFC-7DC6-4500-AD3F-E5AD9ABB2076}">
      <dgm:prSet/>
      <dgm:spPr/>
      <dgm:t>
        <a:bodyPr/>
        <a:lstStyle/>
        <a:p>
          <a:pPr>
            <a:lnSpc>
              <a:spcPct val="100000"/>
            </a:lnSpc>
          </a:pPr>
          <a:r>
            <a:rPr lang="en-US"/>
            <a:t>Survival analysis is used in clinical prediction making to predict patient prognosis and decide treatment courses.</a:t>
          </a:r>
        </a:p>
      </dgm:t>
    </dgm:pt>
    <dgm:pt modelId="{F13ACBA4-F546-4DD8-8354-0436B5CEF13E}" type="parTrans" cxnId="{D96B7E8D-5C46-4EAD-AEFD-56245FEE64D7}">
      <dgm:prSet/>
      <dgm:spPr/>
      <dgm:t>
        <a:bodyPr/>
        <a:lstStyle/>
        <a:p>
          <a:endParaRPr lang="en-US"/>
        </a:p>
      </dgm:t>
    </dgm:pt>
    <dgm:pt modelId="{D445023C-4668-4E94-9CA3-4024A411EB8F}" type="sibTrans" cxnId="{D96B7E8D-5C46-4EAD-AEFD-56245FEE64D7}">
      <dgm:prSet/>
      <dgm:spPr/>
      <dgm:t>
        <a:bodyPr/>
        <a:lstStyle/>
        <a:p>
          <a:endParaRPr lang="en-US"/>
        </a:p>
      </dgm:t>
    </dgm:pt>
    <dgm:pt modelId="{E373D276-E62C-4C36-A308-9369221367BA}">
      <dgm:prSet/>
      <dgm:spPr/>
      <dgm:t>
        <a:bodyPr/>
        <a:lstStyle/>
        <a:p>
          <a:pPr>
            <a:lnSpc>
              <a:spcPct val="100000"/>
            </a:lnSpc>
          </a:pPr>
          <a:r>
            <a:rPr lang="en-US"/>
            <a:t>Literature is sparse for fairness metrics for survival analysis and currently no metrics exist that can be applied to any survival model to evaluate bias in any prediction type.</a:t>
          </a:r>
        </a:p>
      </dgm:t>
    </dgm:pt>
    <dgm:pt modelId="{25CE1C13-724C-42C0-B9B8-37B610164C67}" type="parTrans" cxnId="{6CB1C702-DDA3-4337-A39B-0B2896629392}">
      <dgm:prSet/>
      <dgm:spPr/>
      <dgm:t>
        <a:bodyPr/>
        <a:lstStyle/>
        <a:p>
          <a:endParaRPr lang="en-US"/>
        </a:p>
      </dgm:t>
    </dgm:pt>
    <dgm:pt modelId="{619C89F0-1FF5-43AA-B174-D3A3E5AEA635}" type="sibTrans" cxnId="{6CB1C702-DDA3-4337-A39B-0B2896629392}">
      <dgm:prSet/>
      <dgm:spPr/>
      <dgm:t>
        <a:bodyPr/>
        <a:lstStyle/>
        <a:p>
          <a:endParaRPr lang="en-US"/>
        </a:p>
      </dgm:t>
    </dgm:pt>
    <dgm:pt modelId="{D79021CE-90F0-4B1C-BE8B-AC67F08AA461}" type="pres">
      <dgm:prSet presAssocID="{EE4D9330-9382-4D7A-8DDD-23F76D9F6B34}" presName="root" presStyleCnt="0">
        <dgm:presLayoutVars>
          <dgm:dir/>
          <dgm:resizeHandles val="exact"/>
        </dgm:presLayoutVars>
      </dgm:prSet>
      <dgm:spPr/>
    </dgm:pt>
    <dgm:pt modelId="{12684187-29FD-48D5-94DA-4EDE7F66877E}" type="pres">
      <dgm:prSet presAssocID="{03689EFC-7DC6-4500-AD3F-E5AD9ABB2076}" presName="compNode" presStyleCnt="0"/>
      <dgm:spPr/>
    </dgm:pt>
    <dgm:pt modelId="{06B88E5F-D949-4C9F-9CD6-822485370212}" type="pres">
      <dgm:prSet presAssocID="{03689EFC-7DC6-4500-AD3F-E5AD9ABB2076}" presName="bgRect" presStyleLbl="bgShp" presStyleIdx="0" presStyleCnt="2"/>
      <dgm:spPr/>
    </dgm:pt>
    <dgm:pt modelId="{6E92E0CF-9313-4C2F-ACCE-DDFBE918E74D}" type="pres">
      <dgm:prSet presAssocID="{03689EFC-7DC6-4500-AD3F-E5AD9ABB2076}"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tethoscope"/>
        </a:ext>
      </dgm:extLst>
    </dgm:pt>
    <dgm:pt modelId="{88DAE1F1-EF5B-4CFB-8BC9-787E7432EA05}" type="pres">
      <dgm:prSet presAssocID="{03689EFC-7DC6-4500-AD3F-E5AD9ABB2076}" presName="spaceRect" presStyleCnt="0"/>
      <dgm:spPr/>
    </dgm:pt>
    <dgm:pt modelId="{F59D6524-0E1B-4268-98E9-A9991419E882}" type="pres">
      <dgm:prSet presAssocID="{03689EFC-7DC6-4500-AD3F-E5AD9ABB2076}" presName="parTx" presStyleLbl="revTx" presStyleIdx="0" presStyleCnt="2">
        <dgm:presLayoutVars>
          <dgm:chMax val="0"/>
          <dgm:chPref val="0"/>
        </dgm:presLayoutVars>
      </dgm:prSet>
      <dgm:spPr/>
    </dgm:pt>
    <dgm:pt modelId="{6D14E2EB-33B9-4F30-A963-F6D4DD7A4B1F}" type="pres">
      <dgm:prSet presAssocID="{D445023C-4668-4E94-9CA3-4024A411EB8F}" presName="sibTrans" presStyleCnt="0"/>
      <dgm:spPr/>
    </dgm:pt>
    <dgm:pt modelId="{795CD26C-B02E-4BF0-9F81-86C6F133BC89}" type="pres">
      <dgm:prSet presAssocID="{E373D276-E62C-4C36-A308-9369221367BA}" presName="compNode" presStyleCnt="0"/>
      <dgm:spPr/>
    </dgm:pt>
    <dgm:pt modelId="{C84877F1-DA44-4EB9-A8D7-9734056D2C3A}" type="pres">
      <dgm:prSet presAssocID="{E373D276-E62C-4C36-A308-9369221367BA}" presName="bgRect" presStyleLbl="bgShp" presStyleIdx="1" presStyleCnt="2"/>
      <dgm:spPr/>
    </dgm:pt>
    <dgm:pt modelId="{95589951-A427-4158-A2F1-512378970FA6}" type="pres">
      <dgm:prSet presAssocID="{E373D276-E62C-4C36-A308-9369221367BA}"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atistics"/>
        </a:ext>
      </dgm:extLst>
    </dgm:pt>
    <dgm:pt modelId="{307AF971-6DCC-4269-8278-5F3410760C3E}" type="pres">
      <dgm:prSet presAssocID="{E373D276-E62C-4C36-A308-9369221367BA}" presName="spaceRect" presStyleCnt="0"/>
      <dgm:spPr/>
    </dgm:pt>
    <dgm:pt modelId="{5CF52EB9-DAB6-4F0D-A256-26D6FCAF95CF}" type="pres">
      <dgm:prSet presAssocID="{E373D276-E62C-4C36-A308-9369221367BA}" presName="parTx" presStyleLbl="revTx" presStyleIdx="1" presStyleCnt="2">
        <dgm:presLayoutVars>
          <dgm:chMax val="0"/>
          <dgm:chPref val="0"/>
        </dgm:presLayoutVars>
      </dgm:prSet>
      <dgm:spPr/>
    </dgm:pt>
  </dgm:ptLst>
  <dgm:cxnLst>
    <dgm:cxn modelId="{6CB1C702-DDA3-4337-A39B-0B2896629392}" srcId="{EE4D9330-9382-4D7A-8DDD-23F76D9F6B34}" destId="{E373D276-E62C-4C36-A308-9369221367BA}" srcOrd="1" destOrd="0" parTransId="{25CE1C13-724C-42C0-B9B8-37B610164C67}" sibTransId="{619C89F0-1FF5-43AA-B174-D3A3E5AEA635}"/>
    <dgm:cxn modelId="{D96B7E8D-5C46-4EAD-AEFD-56245FEE64D7}" srcId="{EE4D9330-9382-4D7A-8DDD-23F76D9F6B34}" destId="{03689EFC-7DC6-4500-AD3F-E5AD9ABB2076}" srcOrd="0" destOrd="0" parTransId="{F13ACBA4-F546-4DD8-8354-0436B5CEF13E}" sibTransId="{D445023C-4668-4E94-9CA3-4024A411EB8F}"/>
    <dgm:cxn modelId="{909D47B6-0932-4ACF-93BD-BE23F4BC8291}" type="presOf" srcId="{03689EFC-7DC6-4500-AD3F-E5AD9ABB2076}" destId="{F59D6524-0E1B-4268-98E9-A9991419E882}" srcOrd="0" destOrd="0" presId="urn:microsoft.com/office/officeart/2018/2/layout/IconVerticalSolidList"/>
    <dgm:cxn modelId="{28B101BE-2B46-42DD-81EF-3698AB1A9A3A}" type="presOf" srcId="{E373D276-E62C-4C36-A308-9369221367BA}" destId="{5CF52EB9-DAB6-4F0D-A256-26D6FCAF95CF}" srcOrd="0" destOrd="0" presId="urn:microsoft.com/office/officeart/2018/2/layout/IconVerticalSolidList"/>
    <dgm:cxn modelId="{82A786BF-22B6-464A-95B0-D7C04CC2D7CA}" type="presOf" srcId="{EE4D9330-9382-4D7A-8DDD-23F76D9F6B34}" destId="{D79021CE-90F0-4B1C-BE8B-AC67F08AA461}" srcOrd="0" destOrd="0" presId="urn:microsoft.com/office/officeart/2018/2/layout/IconVerticalSolidList"/>
    <dgm:cxn modelId="{2D176786-E445-4F8B-92C1-FFC87DCEB17C}" type="presParOf" srcId="{D79021CE-90F0-4B1C-BE8B-AC67F08AA461}" destId="{12684187-29FD-48D5-94DA-4EDE7F66877E}" srcOrd="0" destOrd="0" presId="urn:microsoft.com/office/officeart/2018/2/layout/IconVerticalSolidList"/>
    <dgm:cxn modelId="{F737924E-1417-4C3F-85E2-D7801AEB02E1}" type="presParOf" srcId="{12684187-29FD-48D5-94DA-4EDE7F66877E}" destId="{06B88E5F-D949-4C9F-9CD6-822485370212}" srcOrd="0" destOrd="0" presId="urn:microsoft.com/office/officeart/2018/2/layout/IconVerticalSolidList"/>
    <dgm:cxn modelId="{0E689AD6-8F04-4756-9230-F2413525FD13}" type="presParOf" srcId="{12684187-29FD-48D5-94DA-4EDE7F66877E}" destId="{6E92E0CF-9313-4C2F-ACCE-DDFBE918E74D}" srcOrd="1" destOrd="0" presId="urn:microsoft.com/office/officeart/2018/2/layout/IconVerticalSolidList"/>
    <dgm:cxn modelId="{CB965B77-CD83-4EE3-9C78-5621D467859F}" type="presParOf" srcId="{12684187-29FD-48D5-94DA-4EDE7F66877E}" destId="{88DAE1F1-EF5B-4CFB-8BC9-787E7432EA05}" srcOrd="2" destOrd="0" presId="urn:microsoft.com/office/officeart/2018/2/layout/IconVerticalSolidList"/>
    <dgm:cxn modelId="{F4A644ED-C6B7-4F35-835B-4FF7B9825E39}" type="presParOf" srcId="{12684187-29FD-48D5-94DA-4EDE7F66877E}" destId="{F59D6524-0E1B-4268-98E9-A9991419E882}" srcOrd="3" destOrd="0" presId="urn:microsoft.com/office/officeart/2018/2/layout/IconVerticalSolidList"/>
    <dgm:cxn modelId="{9A9DB8BA-2FB2-4F39-8F16-04010CF1CEF4}" type="presParOf" srcId="{D79021CE-90F0-4B1C-BE8B-AC67F08AA461}" destId="{6D14E2EB-33B9-4F30-A963-F6D4DD7A4B1F}" srcOrd="1" destOrd="0" presId="urn:microsoft.com/office/officeart/2018/2/layout/IconVerticalSolidList"/>
    <dgm:cxn modelId="{107BED0C-2AE2-4CC1-BB0D-1C0F4C7FF8CE}" type="presParOf" srcId="{D79021CE-90F0-4B1C-BE8B-AC67F08AA461}" destId="{795CD26C-B02E-4BF0-9F81-86C6F133BC89}" srcOrd="2" destOrd="0" presId="urn:microsoft.com/office/officeart/2018/2/layout/IconVerticalSolidList"/>
    <dgm:cxn modelId="{955FBABF-1DC3-4473-8129-05D3B996A0F0}" type="presParOf" srcId="{795CD26C-B02E-4BF0-9F81-86C6F133BC89}" destId="{C84877F1-DA44-4EB9-A8D7-9734056D2C3A}" srcOrd="0" destOrd="0" presId="urn:microsoft.com/office/officeart/2018/2/layout/IconVerticalSolidList"/>
    <dgm:cxn modelId="{095B8C54-D6DB-4619-A561-70EAF14BE4D5}" type="presParOf" srcId="{795CD26C-B02E-4BF0-9F81-86C6F133BC89}" destId="{95589951-A427-4158-A2F1-512378970FA6}" srcOrd="1" destOrd="0" presId="urn:microsoft.com/office/officeart/2018/2/layout/IconVerticalSolidList"/>
    <dgm:cxn modelId="{7D67D7D5-43B9-44E7-8D3F-AE61B1977D8A}" type="presParOf" srcId="{795CD26C-B02E-4BF0-9F81-86C6F133BC89}" destId="{307AF971-6DCC-4269-8278-5F3410760C3E}" srcOrd="2" destOrd="0" presId="urn:microsoft.com/office/officeart/2018/2/layout/IconVerticalSolidList"/>
    <dgm:cxn modelId="{419D9027-860C-43BC-8EFD-CED9130A8D93}" type="presParOf" srcId="{795CD26C-B02E-4BF0-9F81-86C6F133BC89}" destId="{5CF52EB9-DAB6-4F0D-A256-26D6FCAF95CF}" srcOrd="3" destOrd="0" presId="urn:microsoft.com/office/officeart/2018/2/layout/IconVerticalSolidList"/>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78C0DC-3B4D-4D05-8DEC-7595E598E276}">
      <dsp:nvSpPr>
        <dsp:cNvPr id="0" name=""/>
        <dsp:cNvSpPr/>
      </dsp:nvSpPr>
      <dsp:spPr>
        <a:xfrm>
          <a:off x="0" y="449"/>
          <a:ext cx="5157787" cy="10524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C2F342-30D7-4215-BB4D-75F09878CC29}">
      <dsp:nvSpPr>
        <dsp:cNvPr id="0" name=""/>
        <dsp:cNvSpPr/>
      </dsp:nvSpPr>
      <dsp:spPr>
        <a:xfrm>
          <a:off x="318375" y="237258"/>
          <a:ext cx="578865" cy="57886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95C35F7-8689-44D0-873A-9E78A33E2601}">
      <dsp:nvSpPr>
        <dsp:cNvPr id="0" name=""/>
        <dsp:cNvSpPr/>
      </dsp:nvSpPr>
      <dsp:spPr>
        <a:xfrm>
          <a:off x="1215617" y="449"/>
          <a:ext cx="3942169" cy="1052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388" tIns="111388" rIns="111388" bIns="111388" numCol="1" spcCol="1270" anchor="ctr" anchorCtr="0">
          <a:noAutofit/>
        </a:bodyPr>
        <a:lstStyle/>
        <a:p>
          <a:pPr marL="0" lvl="0" indent="0" algn="l" defTabSz="755650">
            <a:lnSpc>
              <a:spcPct val="100000"/>
            </a:lnSpc>
            <a:spcBef>
              <a:spcPct val="0"/>
            </a:spcBef>
            <a:spcAft>
              <a:spcPct val="35000"/>
            </a:spcAft>
            <a:buNone/>
          </a:pPr>
          <a:r>
            <a:rPr lang="en-US" sz="1700" kern="1200"/>
            <a:t>Models can lead to, or exacerbate, disparities in health outcomes for marginalized populations.</a:t>
          </a:r>
        </a:p>
      </dsp:txBody>
      <dsp:txXfrm>
        <a:off x="1215617" y="449"/>
        <a:ext cx="3942169" cy="1052482"/>
      </dsp:txXfrm>
    </dsp:sp>
    <dsp:sp modelId="{C9D53EBA-A7CE-41D5-846A-1F672F05C45C}">
      <dsp:nvSpPr>
        <dsp:cNvPr id="0" name=""/>
        <dsp:cNvSpPr/>
      </dsp:nvSpPr>
      <dsp:spPr>
        <a:xfrm>
          <a:off x="0" y="1316052"/>
          <a:ext cx="5157787" cy="10524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A423958-67BD-460F-8543-0B74E40671AE}">
      <dsp:nvSpPr>
        <dsp:cNvPr id="0" name=""/>
        <dsp:cNvSpPr/>
      </dsp:nvSpPr>
      <dsp:spPr>
        <a:xfrm>
          <a:off x="318375" y="1552861"/>
          <a:ext cx="578865" cy="57886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125987-51BA-443D-BB8D-981FBC37D0F8}">
      <dsp:nvSpPr>
        <dsp:cNvPr id="0" name=""/>
        <dsp:cNvSpPr/>
      </dsp:nvSpPr>
      <dsp:spPr>
        <a:xfrm>
          <a:off x="1215617" y="1316052"/>
          <a:ext cx="3942169" cy="1052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388" tIns="111388" rIns="111388" bIns="111388" numCol="1" spcCol="1270" anchor="ctr" anchorCtr="0">
          <a:noAutofit/>
        </a:bodyPr>
        <a:lstStyle/>
        <a:p>
          <a:pPr marL="0" lvl="0" indent="0" algn="l" defTabSz="755650">
            <a:lnSpc>
              <a:spcPct val="100000"/>
            </a:lnSpc>
            <a:spcBef>
              <a:spcPct val="0"/>
            </a:spcBef>
            <a:spcAft>
              <a:spcPct val="35000"/>
            </a:spcAft>
            <a:buNone/>
          </a:pPr>
          <a:r>
            <a:rPr lang="en-US" sz="1700" kern="1200"/>
            <a:t>Generally, fairness measures are utilized to understand if a model or dataset is biased towards one group or another. </a:t>
          </a:r>
        </a:p>
      </dsp:txBody>
      <dsp:txXfrm>
        <a:off x="1215617" y="1316052"/>
        <a:ext cx="3942169" cy="1052482"/>
      </dsp:txXfrm>
    </dsp:sp>
    <dsp:sp modelId="{BEA0D6EF-AB21-4987-871F-BAB15DFD959A}">
      <dsp:nvSpPr>
        <dsp:cNvPr id="0" name=""/>
        <dsp:cNvSpPr/>
      </dsp:nvSpPr>
      <dsp:spPr>
        <a:xfrm>
          <a:off x="0" y="2631655"/>
          <a:ext cx="5157787" cy="105248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D7E53D-3843-4ECC-BF7E-5920488411BB}">
      <dsp:nvSpPr>
        <dsp:cNvPr id="0" name=""/>
        <dsp:cNvSpPr/>
      </dsp:nvSpPr>
      <dsp:spPr>
        <a:xfrm>
          <a:off x="318375" y="2868464"/>
          <a:ext cx="578865" cy="57886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6000F1-A351-4886-B4F9-939E6A6612A3}">
      <dsp:nvSpPr>
        <dsp:cNvPr id="0" name=""/>
        <dsp:cNvSpPr/>
      </dsp:nvSpPr>
      <dsp:spPr>
        <a:xfrm>
          <a:off x="1215617" y="2631655"/>
          <a:ext cx="3942169" cy="1052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388" tIns="111388" rIns="111388" bIns="111388" numCol="1" spcCol="1270" anchor="ctr" anchorCtr="0">
          <a:noAutofit/>
        </a:bodyPr>
        <a:lstStyle/>
        <a:p>
          <a:pPr marL="0" lvl="0" indent="0" algn="l" defTabSz="755650">
            <a:lnSpc>
              <a:spcPct val="100000"/>
            </a:lnSpc>
            <a:spcBef>
              <a:spcPct val="0"/>
            </a:spcBef>
            <a:spcAft>
              <a:spcPct val="35000"/>
            </a:spcAft>
            <a:buNone/>
          </a:pPr>
          <a:r>
            <a:rPr lang="en-US" sz="1700" kern="1200"/>
            <a:t>Many definition of fairness exist including individual, group, intersectional, and causal.</a:t>
          </a:r>
        </a:p>
      </dsp:txBody>
      <dsp:txXfrm>
        <a:off x="1215617" y="2631655"/>
        <a:ext cx="3942169" cy="10524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B88E5F-D949-4C9F-9CD6-822485370212}">
      <dsp:nvSpPr>
        <dsp:cNvPr id="0" name=""/>
        <dsp:cNvSpPr/>
      </dsp:nvSpPr>
      <dsp:spPr>
        <a:xfrm>
          <a:off x="0" y="598745"/>
          <a:ext cx="5183188" cy="110537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92E0CF-9313-4C2F-ACCE-DDFBE918E74D}">
      <dsp:nvSpPr>
        <dsp:cNvPr id="0" name=""/>
        <dsp:cNvSpPr/>
      </dsp:nvSpPr>
      <dsp:spPr>
        <a:xfrm>
          <a:off x="334376" y="847455"/>
          <a:ext cx="607957" cy="60795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9D6524-0E1B-4268-98E9-A9991419E882}">
      <dsp:nvSpPr>
        <dsp:cNvPr id="0" name=""/>
        <dsp:cNvSpPr/>
      </dsp:nvSpPr>
      <dsp:spPr>
        <a:xfrm>
          <a:off x="1276709" y="598745"/>
          <a:ext cx="3906478" cy="11053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986" tIns="116986" rIns="116986" bIns="116986" numCol="1" spcCol="1270" anchor="ctr" anchorCtr="0">
          <a:noAutofit/>
        </a:bodyPr>
        <a:lstStyle/>
        <a:p>
          <a:pPr marL="0" lvl="0" indent="0" algn="l" defTabSz="622300">
            <a:lnSpc>
              <a:spcPct val="100000"/>
            </a:lnSpc>
            <a:spcBef>
              <a:spcPct val="0"/>
            </a:spcBef>
            <a:spcAft>
              <a:spcPct val="35000"/>
            </a:spcAft>
            <a:buNone/>
          </a:pPr>
          <a:r>
            <a:rPr lang="en-US" sz="1400" kern="1200"/>
            <a:t>Survival analysis is used in clinical prediction making to predict patient prognosis and decide treatment courses.</a:t>
          </a:r>
        </a:p>
      </dsp:txBody>
      <dsp:txXfrm>
        <a:off x="1276709" y="598745"/>
        <a:ext cx="3906478" cy="1105376"/>
      </dsp:txXfrm>
    </dsp:sp>
    <dsp:sp modelId="{C84877F1-DA44-4EB9-A8D7-9734056D2C3A}">
      <dsp:nvSpPr>
        <dsp:cNvPr id="0" name=""/>
        <dsp:cNvSpPr/>
      </dsp:nvSpPr>
      <dsp:spPr>
        <a:xfrm>
          <a:off x="0" y="1980466"/>
          <a:ext cx="5183188" cy="110537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589951-A427-4158-A2F1-512378970FA6}">
      <dsp:nvSpPr>
        <dsp:cNvPr id="0" name=""/>
        <dsp:cNvSpPr/>
      </dsp:nvSpPr>
      <dsp:spPr>
        <a:xfrm>
          <a:off x="334376" y="2229175"/>
          <a:ext cx="607957" cy="60795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F52EB9-DAB6-4F0D-A256-26D6FCAF95CF}">
      <dsp:nvSpPr>
        <dsp:cNvPr id="0" name=""/>
        <dsp:cNvSpPr/>
      </dsp:nvSpPr>
      <dsp:spPr>
        <a:xfrm>
          <a:off x="1276709" y="1980466"/>
          <a:ext cx="3906478" cy="11053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986" tIns="116986" rIns="116986" bIns="116986" numCol="1" spcCol="1270" anchor="ctr" anchorCtr="0">
          <a:noAutofit/>
        </a:bodyPr>
        <a:lstStyle/>
        <a:p>
          <a:pPr marL="0" lvl="0" indent="0" algn="l" defTabSz="622300">
            <a:lnSpc>
              <a:spcPct val="100000"/>
            </a:lnSpc>
            <a:spcBef>
              <a:spcPct val="0"/>
            </a:spcBef>
            <a:spcAft>
              <a:spcPct val="35000"/>
            </a:spcAft>
            <a:buNone/>
          </a:pPr>
          <a:r>
            <a:rPr lang="en-US" sz="1400" kern="1200"/>
            <a:t>Literature is sparse for fairness metrics for survival analysis and currently no metrics exist that can be applied to any survival model to evaluate bias in any prediction type.</a:t>
          </a:r>
        </a:p>
      </dsp:txBody>
      <dsp:txXfrm>
        <a:off x="1276709" y="1980466"/>
        <a:ext cx="3906478" cy="110537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10.png>
</file>

<file path=ppt/media/image2.png>
</file>

<file path=ppt/media/image3.svg>
</file>

<file path=ppt/media/image4.png>
</file>

<file path=ppt/media/image5.svg>
</file>

<file path=ppt/media/image6.png>
</file>

<file path=ppt/media/image7.svg>
</file>

<file path=ppt/media/image8.png>
</file>

<file path=ppt/media/image9.sv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950612-0862-264F-AFFD-C813D332CE30}" type="datetimeFigureOut">
              <a:rPr lang="en-US" smtClean="0"/>
              <a:t>8/13/22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2FB34D-5F1D-CF41-8C0E-404FCB91C02C}" type="slidenum">
              <a:rPr lang="en-US" smtClean="0"/>
              <a:t>‹#›</a:t>
            </a:fld>
            <a:endParaRPr lang="en-US"/>
          </a:p>
        </p:txBody>
      </p:sp>
    </p:spTree>
    <p:extLst>
      <p:ext uri="{BB962C8B-B14F-4D97-AF65-F5344CB8AC3E}">
        <p14:creationId xmlns:p14="http://schemas.microsoft.com/office/powerpoint/2010/main" val="38314016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Thank you for watching this recording.</a:t>
            </a: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I will be presenting our paper on fairness metrics for measuring group fairness in survival analysis</a:t>
            </a: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This recording, our poster, our paper, and all relevant code, can be found on the GitHub page linked on this slide.</a:t>
            </a: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In this paper we empirically assess existing measures in survival analysis to understand which can be used to evaluate group fairness</a:t>
            </a: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Define measures</a:t>
            </a: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We restrict our experiment to model-agnostic metrics that can be used to evaluate the fairness of any model, from simple non-parametric estimators, to machine learning methods</a:t>
            </a:r>
          </a:p>
          <a:p>
            <a:endParaRPr lang="en-US" dirty="0"/>
          </a:p>
          <a:p>
            <a:pPr marL="171450" indent="-171450" rtl="0" fontAlgn="base">
              <a:buFont typeface="Arial" panose="020B0604020202020204" pitchFamily="34" charset="0"/>
              <a:buChar char="•"/>
            </a:pPr>
            <a:endParaRPr lang="en-GB"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02FB34D-5F1D-CF41-8C0E-404FCB91C02C}" type="slidenum">
              <a:rPr lang="en-US" smtClean="0"/>
              <a:t>1</a:t>
            </a:fld>
            <a:endParaRPr lang="en-US"/>
          </a:p>
        </p:txBody>
      </p:sp>
    </p:spTree>
    <p:extLst>
      <p:ext uri="{BB962C8B-B14F-4D97-AF65-F5344CB8AC3E}">
        <p14:creationId xmlns:p14="http://schemas.microsoft.com/office/powerpoint/2010/main" val="3901054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2FB34D-5F1D-CF41-8C0E-404FCB91C02C}" type="slidenum">
              <a:rPr lang="en-US" smtClean="0"/>
              <a:t>2</a:t>
            </a:fld>
            <a:endParaRPr lang="en-US"/>
          </a:p>
        </p:txBody>
      </p:sp>
    </p:spTree>
    <p:extLst>
      <p:ext uri="{BB962C8B-B14F-4D97-AF65-F5344CB8AC3E}">
        <p14:creationId xmlns:p14="http://schemas.microsoft.com/office/powerpoint/2010/main" val="10312115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define a class of survival fairness metrics that depend only on the chosen survival measure and are agnostic to model choice</a:t>
            </a:r>
          </a:p>
          <a:p>
            <a:pPr marL="171450" indent="-171450">
              <a:buFont typeface="Arial" panose="020B0604020202020204" pitchFamily="34" charset="0"/>
              <a:buChar char="•"/>
            </a:pPr>
            <a:r>
              <a:rPr lang="en-US" dirty="0"/>
              <a:t>This definition allows complete flexibility in the choice of model and measure, as long as Phi is a survival metric, i.e., a measure of discrimination, calibration, or a scoring rule that evaluates a survival outcome (which may be death or censoring) and a prediction of risk, survival distribution, survival time, or a linear predictor.</a:t>
            </a:r>
          </a:p>
          <a:p>
            <a:pPr marL="171450" indent="-171450">
              <a:buFont typeface="Arial" panose="020B0604020202020204" pitchFamily="34" charset="0"/>
              <a:buChar char="•"/>
            </a:pPr>
            <a:r>
              <a:rPr lang="en-US" dirty="0"/>
              <a:t>In this example, we see our model is biased as predictions are clearly inferior in the female group. </a:t>
            </a:r>
          </a:p>
        </p:txBody>
      </p:sp>
      <p:sp>
        <p:nvSpPr>
          <p:cNvPr id="4" name="Slide Number Placeholder 3"/>
          <p:cNvSpPr>
            <a:spLocks noGrp="1"/>
          </p:cNvSpPr>
          <p:nvPr>
            <p:ph type="sldNum" sz="quarter" idx="5"/>
          </p:nvPr>
        </p:nvSpPr>
        <p:spPr/>
        <p:txBody>
          <a:bodyPr/>
          <a:lstStyle/>
          <a:p>
            <a:fld id="{E02FB34D-5F1D-CF41-8C0E-404FCB91C02C}" type="slidenum">
              <a:rPr lang="en-US" smtClean="0"/>
              <a:t>3</a:t>
            </a:fld>
            <a:endParaRPr lang="en-US"/>
          </a:p>
        </p:txBody>
      </p:sp>
    </p:spTree>
    <p:extLst>
      <p:ext uri="{BB962C8B-B14F-4D97-AF65-F5344CB8AC3E}">
        <p14:creationId xmlns:p14="http://schemas.microsoft.com/office/powerpoint/2010/main" val="1242187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Experiment: we split a dataset into advantaged and disadvantaged groups, apply biasing method, train and test machine learning models with cross-validation and then compute the fairness metric for a range of survival measures.</a:t>
            </a:r>
          </a:p>
          <a:p>
            <a:pPr marL="171450" indent="-171450">
              <a:buFont typeface="Arial" panose="020B0604020202020204" pitchFamily="34" charset="0"/>
              <a:buChar char="•"/>
            </a:pPr>
            <a:r>
              <a:rPr lang="en-US" dirty="0"/>
              <a:t>Measurement bias: When data for disadvantaged groups of people is noisy and therefore models can less effectively learn the relationship between covariates and outcomes. We mimic this by randomly permute covariates in the disadvantaged group</a:t>
            </a:r>
          </a:p>
          <a:p>
            <a:pPr marL="171450" indent="-171450">
              <a:buFont typeface="Arial" panose="020B0604020202020204" pitchFamily="34" charset="0"/>
              <a:buChar char="•"/>
            </a:pPr>
            <a:r>
              <a:rPr lang="en-US" dirty="0"/>
              <a:t>Representation bias: When disadvantaged groups of people are underrepresented in data and therefore models are biased towards detecting patterns in the advantaged groups. We mimic this by </a:t>
            </a:r>
            <a:r>
              <a:rPr lang="en-US" dirty="0" err="1"/>
              <a:t>undersampling</a:t>
            </a:r>
            <a:r>
              <a:rPr lang="en-US" dirty="0"/>
              <a:t> the disadvantaged group which results in the predictions being heavily influenced by the advantaged group.</a:t>
            </a:r>
          </a:p>
          <a:p>
            <a:pPr marL="171450" indent="-171450">
              <a:buFont typeface="Arial" panose="020B0604020202020204" pitchFamily="34" charset="0"/>
              <a:buChar char="•"/>
            </a:pPr>
            <a:r>
              <a:rPr lang="en-US" dirty="0"/>
              <a:t>In both cases, we run the experiment multiple times with different degrees of bias. This allows us to better test if the chosen fairness metrics captures the bias as we would expect the absolute different in performance between groups to increase as the amount of bias increases.</a:t>
            </a:r>
          </a:p>
        </p:txBody>
      </p:sp>
      <p:sp>
        <p:nvSpPr>
          <p:cNvPr id="4" name="Slide Number Placeholder 3"/>
          <p:cNvSpPr>
            <a:spLocks noGrp="1"/>
          </p:cNvSpPr>
          <p:nvPr>
            <p:ph type="sldNum" sz="quarter" idx="5"/>
          </p:nvPr>
        </p:nvSpPr>
        <p:spPr/>
        <p:txBody>
          <a:bodyPr/>
          <a:lstStyle/>
          <a:p>
            <a:fld id="{E02FB34D-5F1D-CF41-8C0E-404FCB91C02C}" type="slidenum">
              <a:rPr lang="en-US" smtClean="0"/>
              <a:t>4</a:t>
            </a:fld>
            <a:endParaRPr lang="en-US"/>
          </a:p>
        </p:txBody>
      </p:sp>
    </p:spTree>
    <p:extLst>
      <p:ext uri="{BB962C8B-B14F-4D97-AF65-F5344CB8AC3E}">
        <p14:creationId xmlns:p14="http://schemas.microsoft.com/office/powerpoint/2010/main" val="1007676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table shows the results of our empirical experiments across 29 datasets and both biasing methods</a:t>
            </a:r>
          </a:p>
          <a:p>
            <a:pPr marL="171450" indent="-171450">
              <a:buFont typeface="Arial" panose="020B0604020202020204" pitchFamily="34" charset="0"/>
              <a:buChar char="•"/>
            </a:pPr>
            <a:r>
              <a:rPr lang="en-US" dirty="0"/>
              <a:t>We tested 8 measures: re-weighted survival brier score, re-weighted integrated survival </a:t>
            </a:r>
            <a:r>
              <a:rPr lang="en-US" dirty="0" err="1"/>
              <a:t>logloss</a:t>
            </a:r>
            <a:r>
              <a:rPr lang="en-US" dirty="0"/>
              <a:t>, survival negative loglikelihood, right-censored </a:t>
            </a:r>
            <a:r>
              <a:rPr lang="en-US" dirty="0" err="1"/>
              <a:t>logloss</a:t>
            </a:r>
            <a:r>
              <a:rPr lang="en-US" dirty="0"/>
              <a:t>, Harrell’s C, uno’s C, van </a:t>
            </a:r>
            <a:r>
              <a:rPr lang="en-US" dirty="0" err="1"/>
              <a:t>Houweligen’s</a:t>
            </a:r>
            <a:r>
              <a:rPr lang="en-US" dirty="0"/>
              <a:t> Alpha and D-Calibration.</a:t>
            </a:r>
          </a:p>
          <a:p>
            <a:pPr marL="171450" indent="-171450">
              <a:buFont typeface="Arial" panose="020B0604020202020204" pitchFamily="34" charset="0"/>
              <a:buChar char="•"/>
            </a:pPr>
            <a:r>
              <a:rPr lang="en-US" dirty="0"/>
              <a:t>Briefly explain difference between measures of concordance, discrimination, scoring rules. Note we only include strictly proper scoring rules which capture both calibration and discrimination are used to test if one model performs significantly better than another</a:t>
            </a:r>
          </a:p>
          <a:p>
            <a:pPr marL="171450" indent="-171450">
              <a:buFont typeface="Arial" panose="020B0604020202020204" pitchFamily="34" charset="0"/>
              <a:buChar char="•"/>
            </a:pPr>
            <a:r>
              <a:rPr lang="en-US" dirty="0"/>
              <a:t>We tested scoring rules in an unstandardized and standardized form by standardizing </a:t>
            </a:r>
            <a:r>
              <a:rPr lang="en-US" dirty="0" err="1"/>
              <a:t>w.r.t.</a:t>
            </a:r>
            <a:r>
              <a:rPr lang="en-US" dirty="0"/>
              <a:t> Kaplan-Meier baseline. We found unstandardized scoring rules could not capture the bias, in addition they are uninterpretable as, for example, a </a:t>
            </a:r>
            <a:r>
              <a:rPr lang="en-US" dirty="0" err="1"/>
              <a:t>logloss</a:t>
            </a:r>
            <a:r>
              <a:rPr lang="en-US" dirty="0"/>
              <a:t> of 5.2 is not informative on its own. However, a standardized </a:t>
            </a:r>
            <a:r>
              <a:rPr lang="en-US" dirty="0" err="1"/>
              <a:t>logloss</a:t>
            </a:r>
            <a:r>
              <a:rPr lang="en-US" dirty="0"/>
              <a:t> of 0.2 has a clear interpretation: 20% better performance than a Kaplan-Meier model.</a:t>
            </a:r>
          </a:p>
          <a:p>
            <a:pPr marL="171450" indent="-171450">
              <a:buFont typeface="Arial" panose="020B0604020202020204" pitchFamily="34" charset="0"/>
              <a:buChar char="•"/>
            </a:pPr>
            <a:r>
              <a:rPr lang="en-US" dirty="0"/>
              <a:t>The measures in bold (read them out) are significant for both the regression model and the Spearman rank correlation, for both biasing methods</a:t>
            </a:r>
          </a:p>
          <a:p>
            <a:pPr marL="171450" indent="-171450">
              <a:buFont typeface="Arial" panose="020B0604020202020204" pitchFamily="34" charset="0"/>
              <a:buChar char="•"/>
            </a:pPr>
            <a:r>
              <a:rPr lang="en-US" dirty="0"/>
              <a:t>We used Holm’s correction to correct for multiple testing biases</a:t>
            </a:r>
          </a:p>
        </p:txBody>
      </p:sp>
      <p:sp>
        <p:nvSpPr>
          <p:cNvPr id="4" name="Slide Number Placeholder 3"/>
          <p:cNvSpPr>
            <a:spLocks noGrp="1"/>
          </p:cNvSpPr>
          <p:nvPr>
            <p:ph type="sldNum" sz="quarter" idx="5"/>
          </p:nvPr>
        </p:nvSpPr>
        <p:spPr/>
        <p:txBody>
          <a:bodyPr/>
          <a:lstStyle/>
          <a:p>
            <a:fld id="{E02FB34D-5F1D-CF41-8C0E-404FCB91C02C}" type="slidenum">
              <a:rPr lang="en-US" smtClean="0"/>
              <a:t>5</a:t>
            </a:fld>
            <a:endParaRPr lang="en-US"/>
          </a:p>
        </p:txBody>
      </p:sp>
    </p:spTree>
    <p:extLst>
      <p:ext uri="{BB962C8B-B14F-4D97-AF65-F5344CB8AC3E}">
        <p14:creationId xmlns:p14="http://schemas.microsoft.com/office/powerpoint/2010/main" val="3011098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2FB34D-5F1D-CF41-8C0E-404FCB91C02C}" type="slidenum">
              <a:rPr lang="en-US" smtClean="0"/>
              <a:t>6</a:t>
            </a:fld>
            <a:endParaRPr lang="en-US"/>
          </a:p>
        </p:txBody>
      </p:sp>
    </p:spTree>
    <p:extLst>
      <p:ext uri="{BB962C8B-B14F-4D97-AF65-F5344CB8AC3E}">
        <p14:creationId xmlns:p14="http://schemas.microsoft.com/office/powerpoint/2010/main" val="2729007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ED446-6C27-1936-839B-411E404679B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DC9EF050-D980-924F-425B-04055BDEC1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65219A3-EDA9-5F85-1791-534C49D99BF6}"/>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5" name="Footer Placeholder 4">
            <a:extLst>
              <a:ext uri="{FF2B5EF4-FFF2-40B4-BE49-F238E27FC236}">
                <a16:creationId xmlns:a16="http://schemas.microsoft.com/office/drawing/2014/main" id="{67F42442-3ECE-B03D-40E3-9A18842E5C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700C0B-0181-41A1-9D9C-51D65DBC4AC3}"/>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3806591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48794-62CD-4272-990C-6E9B4660E1E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BA41575-2B21-431F-8042-D5F137F458C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11466AA-E2ED-EA4F-3F47-1BF243BEC224}"/>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5" name="Footer Placeholder 4">
            <a:extLst>
              <a:ext uri="{FF2B5EF4-FFF2-40B4-BE49-F238E27FC236}">
                <a16:creationId xmlns:a16="http://schemas.microsoft.com/office/drawing/2014/main" id="{5FBA0522-F835-233C-F42A-8F33DC2BAF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DE13A-0E03-ACDC-F315-C616BA80D03F}"/>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464363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9434AF-2833-26D9-7337-6410C0C662B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10249C0-E85A-FC59-71A8-090843ACB89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78C4EEE-C3F3-7629-00EA-7566ECFA7E22}"/>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5" name="Footer Placeholder 4">
            <a:extLst>
              <a:ext uri="{FF2B5EF4-FFF2-40B4-BE49-F238E27FC236}">
                <a16:creationId xmlns:a16="http://schemas.microsoft.com/office/drawing/2014/main" id="{28C6D545-924C-5D4B-595A-72946E5CDC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986546-8E56-47B0-57FC-0414539E4BF8}"/>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188379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FCE3F-8666-8F04-1716-C38ACFCC1F4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3FA6B94-8AAF-A042-CED3-90D6E43A842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E9495B3-9652-4B20-60E0-8BB5AA7E9E75}"/>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5" name="Footer Placeholder 4">
            <a:extLst>
              <a:ext uri="{FF2B5EF4-FFF2-40B4-BE49-F238E27FC236}">
                <a16:creationId xmlns:a16="http://schemas.microsoft.com/office/drawing/2014/main" id="{A323FA29-6327-B5ED-0441-42F0011D56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BFF45B-BE94-60A9-7FA2-1D6BBB7D3AE4}"/>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29108401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3C52C-41F4-BF48-8CBA-5C5997804AA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A54D25B-0028-451C-26C8-C54E22C6D2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76B3856-3AF2-828F-F7BB-22C8FE1D1088}"/>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5" name="Footer Placeholder 4">
            <a:extLst>
              <a:ext uri="{FF2B5EF4-FFF2-40B4-BE49-F238E27FC236}">
                <a16:creationId xmlns:a16="http://schemas.microsoft.com/office/drawing/2014/main" id="{68164F6E-B693-9DFD-C0B6-4FE901C49A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AE34B3-D802-120D-A22F-1A97C6157A66}"/>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343739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ABB6A-9F5F-240F-D862-262DF47C4EA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C00951E-7164-2ABB-68C8-711023DAB1F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80946499-B75B-6F58-14E4-139F1C601AE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C2B6CB0C-6F1C-A200-5A38-F5A182CE44CB}"/>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6" name="Footer Placeholder 5">
            <a:extLst>
              <a:ext uri="{FF2B5EF4-FFF2-40B4-BE49-F238E27FC236}">
                <a16:creationId xmlns:a16="http://schemas.microsoft.com/office/drawing/2014/main" id="{9B24753A-8E7F-2444-A44C-18BD822BC1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2CDF8-50E2-39ED-DD8A-EAED10930C0A}"/>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2932446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0AE18-7382-DD30-7BD9-9E7861DBAC5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0DA12B3-1D61-3126-54CD-7974F9D6E1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B1DA0C3-4BE3-F78F-1825-ABE8F4C38F7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F1BB497-AF8C-4C4B-D78D-BD714E51B8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C23C0F8-DC68-BF85-325A-E5E636B8132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19FAC805-5759-C334-5BE1-CDEBB3933AF0}"/>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8" name="Footer Placeholder 7">
            <a:extLst>
              <a:ext uri="{FF2B5EF4-FFF2-40B4-BE49-F238E27FC236}">
                <a16:creationId xmlns:a16="http://schemas.microsoft.com/office/drawing/2014/main" id="{1BE8A07A-0863-E7E5-02E5-2DE43F28BA6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E774CE-1FD8-5994-3FB5-B0BB6B395D11}"/>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39443324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0737D-6D5C-1829-D5F5-03E0E485B1B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DD054B3-5C43-C0EE-8038-6EEEA756846D}"/>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4" name="Footer Placeholder 3">
            <a:extLst>
              <a:ext uri="{FF2B5EF4-FFF2-40B4-BE49-F238E27FC236}">
                <a16:creationId xmlns:a16="http://schemas.microsoft.com/office/drawing/2014/main" id="{158190DA-293A-F6A6-8504-063233FC346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06FF76-772E-6CDD-2CF9-CDFEDA6DC0CF}"/>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2842220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5E0DBC-FB7D-1B9A-F7E3-76B5CD2BB0A2}"/>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3" name="Footer Placeholder 2">
            <a:extLst>
              <a:ext uri="{FF2B5EF4-FFF2-40B4-BE49-F238E27FC236}">
                <a16:creationId xmlns:a16="http://schemas.microsoft.com/office/drawing/2014/main" id="{2A957B86-AE8B-B49A-5344-D5F033C774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E031DFA-2F36-ED8C-5E7D-D7C9190BC4C2}"/>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5648160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87C79-9890-C552-58C8-475E36A31CA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E572730-873B-AF51-B0FE-6D92281872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2DBBF12-E23F-1E6F-756F-072648610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B917128-59F6-CD07-F934-72CA2C268A78}"/>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6" name="Footer Placeholder 5">
            <a:extLst>
              <a:ext uri="{FF2B5EF4-FFF2-40B4-BE49-F238E27FC236}">
                <a16:creationId xmlns:a16="http://schemas.microsoft.com/office/drawing/2014/main" id="{451EE088-D20E-2352-4010-FB87D907F1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ABC3F6-7A06-557A-FD9A-F74505F13CD6}"/>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390261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D669F-3E19-704F-AC81-7EC037081AD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998CADB-E8DB-211B-9221-8DA6BA55F6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4E7FFD-4C42-9170-E579-6539BB6B09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B9AA7AF-0180-19F1-BEFD-AA881C6374AC}"/>
              </a:ext>
            </a:extLst>
          </p:cNvPr>
          <p:cNvSpPr>
            <a:spLocks noGrp="1"/>
          </p:cNvSpPr>
          <p:nvPr>
            <p:ph type="dt" sz="half" idx="10"/>
          </p:nvPr>
        </p:nvSpPr>
        <p:spPr/>
        <p:txBody>
          <a:bodyPr/>
          <a:lstStyle/>
          <a:p>
            <a:fld id="{1D8761B0-24A0-B340-A29D-B201021A0104}" type="datetimeFigureOut">
              <a:rPr lang="en-US" smtClean="0"/>
              <a:t>8/13/22</a:t>
            </a:fld>
            <a:endParaRPr lang="en-US"/>
          </a:p>
        </p:txBody>
      </p:sp>
      <p:sp>
        <p:nvSpPr>
          <p:cNvPr id="6" name="Footer Placeholder 5">
            <a:extLst>
              <a:ext uri="{FF2B5EF4-FFF2-40B4-BE49-F238E27FC236}">
                <a16:creationId xmlns:a16="http://schemas.microsoft.com/office/drawing/2014/main" id="{D63B7F69-9F46-D19E-0F51-6D4BA0A037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0CC598-0529-75BE-E4B1-F6276F17D4CA}"/>
              </a:ext>
            </a:extLst>
          </p:cNvPr>
          <p:cNvSpPr>
            <a:spLocks noGrp="1"/>
          </p:cNvSpPr>
          <p:nvPr>
            <p:ph type="sldNum" sz="quarter" idx="12"/>
          </p:nvPr>
        </p:nvSpPr>
        <p:spPr/>
        <p:txBody>
          <a:bodyPr/>
          <a:lstStyle/>
          <a:p>
            <a:fld id="{BB2C9238-EBDC-D547-ADEF-F4F1AFB05848}" type="slidenum">
              <a:rPr lang="en-US" smtClean="0"/>
              <a:t>‹#›</a:t>
            </a:fld>
            <a:endParaRPr lang="en-US"/>
          </a:p>
        </p:txBody>
      </p:sp>
    </p:spTree>
    <p:extLst>
      <p:ext uri="{BB962C8B-B14F-4D97-AF65-F5344CB8AC3E}">
        <p14:creationId xmlns:p14="http://schemas.microsoft.com/office/powerpoint/2010/main" val="2994894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D58259-D0B9-35DC-D0FD-18EDF1E109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EEA75B0-88E3-2903-27DD-C5821334B1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E6ED48E-3209-C5EF-E0F3-CA8C5CAF94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761B0-24A0-B340-A29D-B201021A0104}" type="datetimeFigureOut">
              <a:rPr lang="en-US" smtClean="0"/>
              <a:t>8/13/22</a:t>
            </a:fld>
            <a:endParaRPr lang="en-US"/>
          </a:p>
        </p:txBody>
      </p:sp>
      <p:sp>
        <p:nvSpPr>
          <p:cNvPr id="5" name="Footer Placeholder 4">
            <a:extLst>
              <a:ext uri="{FF2B5EF4-FFF2-40B4-BE49-F238E27FC236}">
                <a16:creationId xmlns:a16="http://schemas.microsoft.com/office/drawing/2014/main" id="{3F9789E6-2A6F-56AA-F955-242CD1A963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9050FC4-CC69-6FC3-CD7A-C5A369C5A6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2C9238-EBDC-D547-ADEF-F4F1AFB05848}" type="slidenum">
              <a:rPr lang="en-US" smtClean="0"/>
              <a:t>‹#›</a:t>
            </a:fld>
            <a:endParaRPr lang="en-US"/>
          </a:p>
        </p:txBody>
      </p:sp>
    </p:spTree>
    <p:extLst>
      <p:ext uri="{BB962C8B-B14F-4D97-AF65-F5344CB8AC3E}">
        <p14:creationId xmlns:p14="http://schemas.microsoft.com/office/powerpoint/2010/main" val="11417698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alan.mishler@jpmchase.com" TargetMode="External"/><Relationship Id="rId13" Type="http://schemas.openxmlformats.org/officeDocument/2006/relationships/image" Target="../media/image1.png"/><Relationship Id="rId3" Type="http://schemas.openxmlformats.org/officeDocument/2006/relationships/slideLayout" Target="../slideLayouts/slideLayout1.xml"/><Relationship Id="rId7" Type="http://schemas.openxmlformats.org/officeDocument/2006/relationships/hyperlink" Target="mailto:pfistererf@googlemail.com" TargetMode="External"/><Relationship Id="rId12" Type="http://schemas.openxmlformats.org/officeDocument/2006/relationships/hyperlink" Target="mailto:Sebastian.Vollmer@dfki.de"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raphaelsonabend@gmail.com" TargetMode="External"/><Relationship Id="rId11" Type="http://schemas.openxmlformats.org/officeDocument/2006/relationships/hyperlink" Target="mailto:f20190413@pilani.bits-pilani.ac.in" TargetMode="External"/><Relationship Id="rId5" Type="http://schemas.openxmlformats.org/officeDocument/2006/relationships/hyperlink" Target="https://github.com/Vollmer-Lab/survival_fairness" TargetMode="External"/><Relationship Id="rId10" Type="http://schemas.openxmlformats.org/officeDocument/2006/relationships/hyperlink" Target="mailto:Lukas.Burk@stat.uni-muenchen.de" TargetMode="External"/><Relationship Id="rId4" Type="http://schemas.openxmlformats.org/officeDocument/2006/relationships/notesSlide" Target="../notesSlides/notesSlide1.xml"/><Relationship Id="rId9" Type="http://schemas.openxmlformats.org/officeDocument/2006/relationships/hyperlink" Target="mailto:smoritz@chalmers.se" TargetMode="Externa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diagramColors" Target="../diagrams/colors2.xml"/><Relationship Id="rId3" Type="http://schemas.openxmlformats.org/officeDocument/2006/relationships/slideLayout" Target="../slideLayouts/slideLayout5.xml"/><Relationship Id="rId7" Type="http://schemas.openxmlformats.org/officeDocument/2006/relationships/diagramQuickStyle" Target="../diagrams/quickStyle1.xml"/><Relationship Id="rId12" Type="http://schemas.openxmlformats.org/officeDocument/2006/relationships/diagramQuickStyle" Target="../diagrams/quickStyle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11" Type="http://schemas.openxmlformats.org/officeDocument/2006/relationships/diagramLayout" Target="../diagrams/layout2.xml"/><Relationship Id="rId5" Type="http://schemas.openxmlformats.org/officeDocument/2006/relationships/diagramData" Target="../diagrams/data1.xml"/><Relationship Id="rId15" Type="http://schemas.openxmlformats.org/officeDocument/2006/relationships/image" Target="../media/image1.png"/><Relationship Id="rId10" Type="http://schemas.openxmlformats.org/officeDocument/2006/relationships/diagramData" Target="../diagrams/data2.xml"/><Relationship Id="rId4" Type="http://schemas.openxmlformats.org/officeDocument/2006/relationships/notesSlide" Target="../notesSlides/notesSlide2.xml"/><Relationship Id="rId9" Type="http://schemas.microsoft.com/office/2007/relationships/diagramDrawing" Target="../diagrams/drawing1.xml"/><Relationship Id="rId14" Type="http://schemas.microsoft.com/office/2007/relationships/diagramDrawing" Target="../diagrams/drawing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110.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045B59B-615E-4718-A150-42DE5D03E1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6CF29CD-38B8-4924-BA11-6D6051748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61518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887B786F-925D-DE35-FE9F-B31ACEAB5D44}"/>
              </a:ext>
            </a:extLst>
          </p:cNvPr>
          <p:cNvSpPr txBox="1">
            <a:spLocks/>
          </p:cNvSpPr>
          <p:nvPr/>
        </p:nvSpPr>
        <p:spPr>
          <a:xfrm>
            <a:off x="639034" y="2980944"/>
            <a:ext cx="10901363" cy="3741974"/>
          </a:xfrm>
          <a:prstGeom prst="rect">
            <a:avLst/>
          </a:prstGeom>
        </p:spPr>
        <p:txBody>
          <a:bodyPr vert="horz" wrap="square"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800" b="1" dirty="0"/>
              <a:t>Abstract </a:t>
            </a:r>
            <a:r>
              <a:rPr lang="en-GB" sz="1800" dirty="0"/>
              <a:t>Algorithmic fairness is an increasingly important field concerned with detecting and mitigating biases in machine learning models. There has been a wealth of literature for algorithmic fairness in regression and classification however there has been little exploration of the field for survival analysis. Survival analysis is the prediction task in which one attempts to predict the probability of an event occurring over time. Survival predictions are particularly important in sensitive settings such as when utilising machine learning for diagnosis and prognosis of patients. In this paper we explore how to utilise existing survival metrics to measure bias with group fairness metrics. We explore this in an empirical experiment with 29 survival datasets and 8 measures. We find that measures of discrimination are able to capture bias well whereas there is less clarity with measures of calibration and scoring rules. We suggest further areas for research including prediction-based fairness metrics for distribution predictions.</a:t>
            </a:r>
            <a:br>
              <a:rPr lang="en-GB" sz="1800" dirty="0"/>
            </a:br>
            <a:br>
              <a:rPr lang="en-GB" sz="1800" dirty="0"/>
            </a:br>
            <a:endParaRPr lang="en-GB" sz="1800" dirty="0"/>
          </a:p>
          <a:p>
            <a:pPr algn="l"/>
            <a:endParaRPr lang="en-GB" sz="1800" b="0" i="0" u="none" strike="noStrike" dirty="0">
              <a:solidFill>
                <a:srgbClr val="000000"/>
              </a:solidFill>
              <a:effectLst/>
              <a:latin typeface="Calibri" panose="020F0502020204030204" pitchFamily="34" charset="0"/>
              <a:cs typeface="Calibri" panose="020F0502020204030204" pitchFamily="34" charset="0"/>
            </a:endParaRPr>
          </a:p>
          <a:p>
            <a:pPr algn="l"/>
            <a:r>
              <a:rPr lang="en-GB" sz="1050" b="0" i="0" u="none" strike="noStrike" dirty="0">
                <a:solidFill>
                  <a:srgbClr val="000000"/>
                </a:solidFill>
                <a:effectLst/>
                <a:latin typeface="Calibri" panose="020F0502020204030204" pitchFamily="34" charset="0"/>
                <a:cs typeface="Calibri" panose="020F0502020204030204" pitchFamily="34" charset="0"/>
              </a:rPr>
              <a:t>Paper, poster, recording, slides, code: </a:t>
            </a:r>
            <a:r>
              <a:rPr lang="en-GB" sz="1050" b="0" i="0" u="none" strike="noStrike" dirty="0">
                <a:solidFill>
                  <a:srgbClr val="000000"/>
                </a:solidFill>
                <a:effectLst/>
                <a:latin typeface="Calibri" panose="020F0502020204030204" pitchFamily="34" charset="0"/>
                <a:cs typeface="Calibri" panose="020F0502020204030204" pitchFamily="34" charset="0"/>
                <a:hlinkClick r:id="rId5"/>
              </a:rPr>
              <a:t>https://github.com/Vollmer-Lab/survival_fairness</a:t>
            </a:r>
            <a:endParaRPr lang="en-GB" sz="800" dirty="0">
              <a:effectLst/>
              <a:latin typeface="Calibri" panose="020F0502020204030204" pitchFamily="34" charset="0"/>
              <a:cs typeface="Calibri" panose="020F0502020204030204" pitchFamily="34" charset="0"/>
            </a:endParaRPr>
          </a:p>
          <a:p>
            <a:pPr algn="l"/>
            <a:endParaRPr lang="en-GB" sz="1800" dirty="0"/>
          </a:p>
        </p:txBody>
      </p:sp>
      <p:sp>
        <p:nvSpPr>
          <p:cNvPr id="2" name="Title 1">
            <a:extLst>
              <a:ext uri="{FF2B5EF4-FFF2-40B4-BE49-F238E27FC236}">
                <a16:creationId xmlns:a16="http://schemas.microsoft.com/office/drawing/2014/main" id="{D8D30BCD-CD81-5DB7-9F0D-9A4580E120B0}"/>
              </a:ext>
            </a:extLst>
          </p:cNvPr>
          <p:cNvSpPr>
            <a:spLocks noGrp="1"/>
          </p:cNvSpPr>
          <p:nvPr>
            <p:ph type="ctrTitle"/>
          </p:nvPr>
        </p:nvSpPr>
        <p:spPr>
          <a:xfrm>
            <a:off x="707011" y="365760"/>
            <a:ext cx="10765410" cy="1207269"/>
          </a:xfrm>
        </p:spPr>
        <p:txBody>
          <a:bodyPr vert="horz" lIns="91440" tIns="45720" rIns="91440" bIns="45720" rtlCol="0" anchor="b">
            <a:normAutofit/>
          </a:bodyPr>
          <a:lstStyle/>
          <a:p>
            <a:pPr algn="l"/>
            <a:r>
              <a:rPr lang="en-US" sz="2400" kern="1200" dirty="0">
                <a:solidFill>
                  <a:srgbClr val="FFFFFF"/>
                </a:solidFill>
                <a:latin typeface="+mj-lt"/>
                <a:ea typeface="+mj-ea"/>
                <a:cs typeface="+mj-cs"/>
              </a:rPr>
              <a:t>Flexible Group Fairness Metrics for Survival Analysis</a:t>
            </a:r>
            <a:br>
              <a:rPr lang="en-US" sz="2400" kern="1200" dirty="0">
                <a:solidFill>
                  <a:srgbClr val="FFFFFF"/>
                </a:solidFill>
                <a:effectLst/>
                <a:latin typeface="+mj-lt"/>
                <a:ea typeface="+mj-ea"/>
                <a:cs typeface="+mj-cs"/>
              </a:rPr>
            </a:br>
            <a:r>
              <a:rPr lang="en-US" sz="2400" kern="1200" dirty="0">
                <a:solidFill>
                  <a:srgbClr val="FFFFFF"/>
                </a:solidFill>
                <a:latin typeface="+mj-lt"/>
                <a:ea typeface="+mj-ea"/>
                <a:cs typeface="+mj-cs"/>
              </a:rPr>
              <a:t>Part of Applied Data Science for Healthcare (</a:t>
            </a:r>
            <a:r>
              <a:rPr lang="en-US" sz="2400" kern="1200" dirty="0" err="1">
                <a:solidFill>
                  <a:srgbClr val="FFFFFF"/>
                </a:solidFill>
                <a:latin typeface="+mj-lt"/>
                <a:ea typeface="+mj-ea"/>
                <a:cs typeface="+mj-cs"/>
              </a:rPr>
              <a:t>DSHealth</a:t>
            </a:r>
            <a:r>
              <a:rPr lang="en-US" sz="2400" kern="1200" dirty="0">
                <a:solidFill>
                  <a:srgbClr val="FFFFFF"/>
                </a:solidFill>
                <a:latin typeface="+mj-lt"/>
                <a:ea typeface="+mj-ea"/>
                <a:cs typeface="+mj-cs"/>
              </a:rPr>
              <a:t>): Transparent and Human-centered AI at KDD 2022, Washington DC</a:t>
            </a:r>
          </a:p>
        </p:txBody>
      </p:sp>
      <p:sp>
        <p:nvSpPr>
          <p:cNvPr id="3" name="Subtitle 2">
            <a:extLst>
              <a:ext uri="{FF2B5EF4-FFF2-40B4-BE49-F238E27FC236}">
                <a16:creationId xmlns:a16="http://schemas.microsoft.com/office/drawing/2014/main" id="{A2E45C4D-7507-AE29-0A7A-207B7726A46B}"/>
              </a:ext>
            </a:extLst>
          </p:cNvPr>
          <p:cNvSpPr>
            <a:spLocks noGrp="1"/>
          </p:cNvSpPr>
          <p:nvPr>
            <p:ph type="subTitle" idx="1"/>
          </p:nvPr>
        </p:nvSpPr>
        <p:spPr>
          <a:xfrm>
            <a:off x="707010" y="1635913"/>
            <a:ext cx="11484989" cy="1060704"/>
          </a:xfrm>
        </p:spPr>
        <p:txBody>
          <a:bodyPr vert="horz" lIns="91440" tIns="45720" rIns="91440" bIns="45720" rtlCol="0">
            <a:normAutofit lnSpcReduction="10000"/>
          </a:bodyPr>
          <a:lstStyle/>
          <a:p>
            <a:pPr algn="l"/>
            <a:r>
              <a:rPr lang="en-US" sz="1050" kern="1200" dirty="0">
                <a:solidFill>
                  <a:schemeClr val="bg1"/>
                </a:solidFill>
                <a:latin typeface="+mn-lt"/>
                <a:ea typeface="+mn-ea"/>
                <a:cs typeface="+mn-cs"/>
                <a:hlinkClick r:id="rId6">
                  <a:extLst>
                    <a:ext uri="{A12FA001-AC4F-418D-AE19-62706E023703}">
                      <ahyp:hlinkClr xmlns:ahyp="http://schemas.microsoft.com/office/drawing/2018/hyperlinkcolor" val="tx"/>
                    </a:ext>
                  </a:extLst>
                </a:hlinkClick>
              </a:rPr>
              <a:t>Raphael Sonabend</a:t>
            </a:r>
            <a:r>
              <a:rPr lang="en-US" sz="1050" kern="1200" dirty="0">
                <a:solidFill>
                  <a:schemeClr val="bg1"/>
                </a:solidFill>
                <a:latin typeface="+mn-lt"/>
                <a:ea typeface="+mn-ea"/>
                <a:cs typeface="+mn-cs"/>
              </a:rPr>
              <a:t>, </a:t>
            </a:r>
            <a:r>
              <a:rPr lang="en-US" sz="1050" kern="1200" dirty="0" err="1">
                <a:solidFill>
                  <a:schemeClr val="bg1"/>
                </a:solidFill>
                <a:latin typeface="+mn-lt"/>
                <a:ea typeface="+mn-ea"/>
                <a:cs typeface="+mn-cs"/>
              </a:rPr>
              <a:t>Technische</a:t>
            </a:r>
            <a:r>
              <a:rPr lang="en-US" sz="1050" kern="1200" dirty="0">
                <a:solidFill>
                  <a:schemeClr val="bg1"/>
                </a:solidFill>
                <a:latin typeface="+mn-lt"/>
                <a:ea typeface="+mn-ea"/>
                <a:cs typeface="+mn-cs"/>
              </a:rPr>
              <a:t> Universität Kaiserslautern, University of Cambridge, and Imperial College London</a:t>
            </a:r>
            <a:br>
              <a:rPr lang="en-US" sz="1050" kern="1200" dirty="0">
                <a:solidFill>
                  <a:schemeClr val="bg1"/>
                </a:solidFill>
                <a:latin typeface="+mn-lt"/>
                <a:ea typeface="+mn-ea"/>
                <a:cs typeface="+mn-cs"/>
              </a:rPr>
            </a:br>
            <a:r>
              <a:rPr lang="en-US" sz="1050" kern="1200" dirty="0">
                <a:solidFill>
                  <a:schemeClr val="bg1"/>
                </a:solidFill>
                <a:latin typeface="+mn-lt"/>
                <a:ea typeface="+mn-ea"/>
                <a:cs typeface="+mn-cs"/>
                <a:hlinkClick r:id="rId7">
                  <a:extLst>
                    <a:ext uri="{A12FA001-AC4F-418D-AE19-62706E023703}">
                      <ahyp:hlinkClr xmlns:ahyp="http://schemas.microsoft.com/office/drawing/2018/hyperlinkcolor" val="tx"/>
                    </a:ext>
                  </a:extLst>
                </a:hlinkClick>
              </a:rPr>
              <a:t>Florian Pfisterer</a:t>
            </a:r>
            <a:r>
              <a:rPr lang="en-US" sz="1050" kern="1200" dirty="0">
                <a:solidFill>
                  <a:schemeClr val="bg1"/>
                </a:solidFill>
                <a:latin typeface="+mn-lt"/>
                <a:ea typeface="+mn-ea"/>
                <a:cs typeface="+mn-cs"/>
              </a:rPr>
              <a:t>, Ludwig-</a:t>
            </a:r>
            <a:r>
              <a:rPr lang="en-US" sz="1050" kern="1200" dirty="0" err="1">
                <a:solidFill>
                  <a:schemeClr val="bg1"/>
                </a:solidFill>
                <a:latin typeface="+mn-lt"/>
                <a:ea typeface="+mn-ea"/>
                <a:cs typeface="+mn-cs"/>
              </a:rPr>
              <a:t>Maximilians</a:t>
            </a:r>
            <a:r>
              <a:rPr lang="en-US" sz="1050" kern="1200" dirty="0">
                <a:solidFill>
                  <a:schemeClr val="bg1"/>
                </a:solidFill>
                <a:latin typeface="+mn-lt"/>
                <a:ea typeface="+mn-ea"/>
                <a:cs typeface="+mn-cs"/>
              </a:rPr>
              <a:t>-Universität München</a:t>
            </a:r>
            <a:br>
              <a:rPr lang="en-US" sz="1050" kern="1200" dirty="0">
                <a:solidFill>
                  <a:schemeClr val="bg1"/>
                </a:solidFill>
                <a:latin typeface="+mn-lt"/>
                <a:ea typeface="+mn-ea"/>
                <a:cs typeface="+mn-cs"/>
              </a:rPr>
            </a:br>
            <a:r>
              <a:rPr lang="en-US" sz="1050" kern="1200" dirty="0">
                <a:solidFill>
                  <a:schemeClr val="bg1"/>
                </a:solidFill>
                <a:latin typeface="+mn-lt"/>
                <a:ea typeface="+mn-ea"/>
                <a:cs typeface="+mn-cs"/>
                <a:hlinkClick r:id="rId8">
                  <a:extLst>
                    <a:ext uri="{A12FA001-AC4F-418D-AE19-62706E023703}">
                      <ahyp:hlinkClr xmlns:ahyp="http://schemas.microsoft.com/office/drawing/2018/hyperlinkcolor" val="tx"/>
                    </a:ext>
                  </a:extLst>
                </a:hlinkClick>
              </a:rPr>
              <a:t>Alan Mishler</a:t>
            </a:r>
            <a:r>
              <a:rPr lang="en-US" sz="1050" kern="1200" dirty="0">
                <a:solidFill>
                  <a:schemeClr val="bg1"/>
                </a:solidFill>
                <a:latin typeface="+mn-lt"/>
                <a:ea typeface="+mn-ea"/>
                <a:cs typeface="+mn-cs"/>
              </a:rPr>
              <a:t>, J.P. Morgan AI Research</a:t>
            </a:r>
            <a:br>
              <a:rPr lang="en-US" sz="1050" kern="1200" dirty="0">
                <a:solidFill>
                  <a:schemeClr val="bg1"/>
                </a:solidFill>
                <a:latin typeface="+mn-lt"/>
                <a:ea typeface="+mn-ea"/>
                <a:cs typeface="+mn-cs"/>
              </a:rPr>
            </a:br>
            <a:r>
              <a:rPr lang="en-US" sz="1050" kern="1200" dirty="0">
                <a:solidFill>
                  <a:schemeClr val="bg1"/>
                </a:solidFill>
                <a:latin typeface="+mn-lt"/>
                <a:ea typeface="+mn-ea"/>
                <a:cs typeface="+mn-cs"/>
                <a:hlinkClick r:id="rId9">
                  <a:extLst>
                    <a:ext uri="{A12FA001-AC4F-418D-AE19-62706E023703}">
                      <ahyp:hlinkClr xmlns:ahyp="http://schemas.microsoft.com/office/drawing/2018/hyperlinkcolor" val="tx"/>
                    </a:ext>
                  </a:extLst>
                </a:hlinkClick>
              </a:rPr>
              <a:t>Moritz Schauer</a:t>
            </a:r>
            <a:r>
              <a:rPr lang="en-US" sz="1050" kern="1200" dirty="0">
                <a:solidFill>
                  <a:schemeClr val="bg1"/>
                </a:solidFill>
                <a:latin typeface="+mn-lt"/>
                <a:ea typeface="+mn-ea"/>
                <a:cs typeface="+mn-cs"/>
              </a:rPr>
              <a:t>, Chalmers Technical University and University of Gothenburg</a:t>
            </a:r>
            <a:br>
              <a:rPr lang="en-US" sz="1050" kern="1200" dirty="0">
                <a:solidFill>
                  <a:schemeClr val="bg1"/>
                </a:solidFill>
                <a:latin typeface="+mn-lt"/>
                <a:ea typeface="+mn-ea"/>
                <a:cs typeface="+mn-cs"/>
              </a:rPr>
            </a:br>
            <a:r>
              <a:rPr lang="en-US" sz="1050" kern="1200" dirty="0">
                <a:solidFill>
                  <a:schemeClr val="bg1"/>
                </a:solidFill>
                <a:latin typeface="+mn-lt"/>
                <a:ea typeface="+mn-ea"/>
                <a:cs typeface="+mn-cs"/>
                <a:hlinkClick r:id="rId10">
                  <a:extLst>
                    <a:ext uri="{A12FA001-AC4F-418D-AE19-62706E023703}">
                      <ahyp:hlinkClr xmlns:ahyp="http://schemas.microsoft.com/office/drawing/2018/hyperlinkcolor" val="tx"/>
                    </a:ext>
                  </a:extLst>
                </a:hlinkClick>
              </a:rPr>
              <a:t>Lukas Burk</a:t>
            </a:r>
            <a:r>
              <a:rPr lang="en-US" sz="1050" kern="1200" dirty="0">
                <a:solidFill>
                  <a:schemeClr val="bg1"/>
                </a:solidFill>
                <a:latin typeface="+mn-lt"/>
                <a:ea typeface="+mn-ea"/>
                <a:cs typeface="+mn-cs"/>
              </a:rPr>
              <a:t>, Ludwig-</a:t>
            </a:r>
            <a:r>
              <a:rPr lang="en-US" sz="1050" kern="1200" dirty="0" err="1">
                <a:solidFill>
                  <a:schemeClr val="bg1"/>
                </a:solidFill>
                <a:latin typeface="+mn-lt"/>
                <a:ea typeface="+mn-ea"/>
                <a:cs typeface="+mn-cs"/>
              </a:rPr>
              <a:t>Maximilians</a:t>
            </a:r>
            <a:r>
              <a:rPr lang="en-US" sz="1050" kern="1200" dirty="0">
                <a:solidFill>
                  <a:schemeClr val="bg1"/>
                </a:solidFill>
                <a:latin typeface="+mn-lt"/>
                <a:ea typeface="+mn-ea"/>
                <a:cs typeface="+mn-cs"/>
              </a:rPr>
              <a:t>-Universität München and Leibniz Institute for Prevention Research and Epidemiology - BIPS GmbH</a:t>
            </a:r>
            <a:br>
              <a:rPr lang="en-US" sz="1050" kern="1200" dirty="0">
                <a:solidFill>
                  <a:schemeClr val="bg1"/>
                </a:solidFill>
                <a:latin typeface="+mn-lt"/>
                <a:ea typeface="+mn-ea"/>
                <a:cs typeface="+mn-cs"/>
              </a:rPr>
            </a:br>
            <a:r>
              <a:rPr lang="en-US" sz="1050" kern="1200" dirty="0">
                <a:solidFill>
                  <a:schemeClr val="bg1"/>
                </a:solidFill>
                <a:latin typeface="+mn-lt"/>
                <a:ea typeface="+mn-ea"/>
                <a:cs typeface="+mn-cs"/>
                <a:hlinkClick r:id="rId11">
                  <a:extLst>
                    <a:ext uri="{A12FA001-AC4F-418D-AE19-62706E023703}">
                      <ahyp:hlinkClr xmlns:ahyp="http://schemas.microsoft.com/office/drawing/2018/hyperlinkcolor" val="tx"/>
                    </a:ext>
                  </a:extLst>
                </a:hlinkClick>
              </a:rPr>
              <a:t>Sumantrak Mukherjee</a:t>
            </a:r>
            <a:r>
              <a:rPr lang="en-US" sz="1050" kern="1200" dirty="0">
                <a:solidFill>
                  <a:schemeClr val="bg1"/>
                </a:solidFill>
                <a:latin typeface="+mn-lt"/>
                <a:ea typeface="+mn-ea"/>
                <a:cs typeface="+mn-cs"/>
              </a:rPr>
              <a:t>, Birla Institute of Technology and Science</a:t>
            </a:r>
            <a:br>
              <a:rPr lang="en-US" sz="1050" kern="1200" dirty="0">
                <a:solidFill>
                  <a:schemeClr val="bg1"/>
                </a:solidFill>
                <a:latin typeface="+mn-lt"/>
                <a:ea typeface="+mn-ea"/>
                <a:cs typeface="+mn-cs"/>
              </a:rPr>
            </a:br>
            <a:r>
              <a:rPr lang="en-US" sz="1050" kern="1200" dirty="0">
                <a:solidFill>
                  <a:schemeClr val="bg1"/>
                </a:solidFill>
                <a:latin typeface="+mn-lt"/>
                <a:ea typeface="+mn-ea"/>
                <a:cs typeface="+mn-cs"/>
                <a:hlinkClick r:id="rId12">
                  <a:extLst>
                    <a:ext uri="{A12FA001-AC4F-418D-AE19-62706E023703}">
                      <ahyp:hlinkClr xmlns:ahyp="http://schemas.microsoft.com/office/drawing/2018/hyperlinkcolor" val="tx"/>
                    </a:ext>
                  </a:extLst>
                </a:hlinkClick>
              </a:rPr>
              <a:t>Sebastian Vollmer</a:t>
            </a:r>
            <a:r>
              <a:rPr lang="en-US" sz="1050" kern="1200" dirty="0">
                <a:solidFill>
                  <a:schemeClr val="bg1"/>
                </a:solidFill>
                <a:latin typeface="+mn-lt"/>
                <a:ea typeface="+mn-ea"/>
                <a:cs typeface="+mn-cs"/>
              </a:rPr>
              <a:t>, </a:t>
            </a:r>
            <a:r>
              <a:rPr lang="en-US" sz="1050" kern="1200" dirty="0" err="1">
                <a:solidFill>
                  <a:schemeClr val="bg1"/>
                </a:solidFill>
                <a:latin typeface="+mn-lt"/>
                <a:ea typeface="+mn-ea"/>
                <a:cs typeface="+mn-cs"/>
              </a:rPr>
              <a:t>Deutsches</a:t>
            </a:r>
            <a:r>
              <a:rPr lang="en-US" sz="1050" kern="1200" dirty="0">
                <a:solidFill>
                  <a:schemeClr val="bg1"/>
                </a:solidFill>
                <a:latin typeface="+mn-lt"/>
                <a:ea typeface="+mn-ea"/>
                <a:cs typeface="+mn-cs"/>
              </a:rPr>
              <a:t> </a:t>
            </a:r>
            <a:r>
              <a:rPr lang="en-US" sz="1050" kern="1200" dirty="0" err="1">
                <a:solidFill>
                  <a:schemeClr val="bg1"/>
                </a:solidFill>
                <a:latin typeface="+mn-lt"/>
                <a:ea typeface="+mn-ea"/>
                <a:cs typeface="+mn-cs"/>
              </a:rPr>
              <a:t>Forschungszentrum</a:t>
            </a:r>
            <a:r>
              <a:rPr lang="en-US" sz="1050" kern="1200" dirty="0">
                <a:solidFill>
                  <a:schemeClr val="bg1"/>
                </a:solidFill>
                <a:latin typeface="+mn-lt"/>
                <a:ea typeface="+mn-ea"/>
                <a:cs typeface="+mn-cs"/>
              </a:rPr>
              <a:t> für </a:t>
            </a:r>
            <a:r>
              <a:rPr lang="en-US" sz="1050" kern="1200" dirty="0" err="1">
                <a:solidFill>
                  <a:schemeClr val="bg1"/>
                </a:solidFill>
                <a:latin typeface="+mn-lt"/>
                <a:ea typeface="+mn-ea"/>
                <a:cs typeface="+mn-cs"/>
              </a:rPr>
              <a:t>Künstliche</a:t>
            </a:r>
            <a:r>
              <a:rPr lang="en-US" sz="1050" kern="1200" dirty="0">
                <a:solidFill>
                  <a:schemeClr val="bg1"/>
                </a:solidFill>
                <a:latin typeface="+mn-lt"/>
                <a:ea typeface="+mn-ea"/>
                <a:cs typeface="+mn-cs"/>
              </a:rPr>
              <a:t> </a:t>
            </a:r>
            <a:r>
              <a:rPr lang="en-US" sz="1050" kern="1200" dirty="0" err="1">
                <a:solidFill>
                  <a:schemeClr val="bg1"/>
                </a:solidFill>
                <a:latin typeface="+mn-lt"/>
                <a:ea typeface="+mn-ea"/>
                <a:cs typeface="+mn-cs"/>
              </a:rPr>
              <a:t>Intelligenz</a:t>
            </a:r>
            <a:r>
              <a:rPr lang="en-US" sz="1050" kern="1200" dirty="0">
                <a:solidFill>
                  <a:schemeClr val="bg1"/>
                </a:solidFill>
                <a:latin typeface="+mn-lt"/>
                <a:ea typeface="+mn-ea"/>
                <a:cs typeface="+mn-cs"/>
              </a:rPr>
              <a:t> (DFKI), </a:t>
            </a:r>
            <a:r>
              <a:rPr lang="en-US" sz="1050" kern="1200" dirty="0" err="1">
                <a:solidFill>
                  <a:schemeClr val="bg1"/>
                </a:solidFill>
                <a:latin typeface="+mn-lt"/>
                <a:ea typeface="+mn-ea"/>
                <a:cs typeface="+mn-cs"/>
              </a:rPr>
              <a:t>Technische</a:t>
            </a:r>
            <a:r>
              <a:rPr lang="en-US" sz="1050" kern="1200" dirty="0">
                <a:solidFill>
                  <a:schemeClr val="bg1"/>
                </a:solidFill>
                <a:latin typeface="+mn-lt"/>
                <a:ea typeface="+mn-ea"/>
                <a:cs typeface="+mn-cs"/>
              </a:rPr>
              <a:t> Universität Kaiserslautern, and University of Warwick</a:t>
            </a:r>
            <a:endParaRPr lang="en-US" sz="1050" kern="1200" dirty="0">
              <a:solidFill>
                <a:schemeClr val="bg1"/>
              </a:solidFill>
              <a:effectLst/>
              <a:latin typeface="+mn-lt"/>
              <a:ea typeface="+mn-ea"/>
              <a:cs typeface="+mn-cs"/>
            </a:endParaRPr>
          </a:p>
          <a:p>
            <a:pPr algn="l"/>
            <a:endParaRPr lang="en-US" sz="1050" kern="1200" dirty="0">
              <a:solidFill>
                <a:schemeClr val="bg1"/>
              </a:solidFill>
              <a:latin typeface="+mn-lt"/>
              <a:ea typeface="+mn-ea"/>
              <a:cs typeface="+mn-cs"/>
            </a:endParaRPr>
          </a:p>
        </p:txBody>
      </p:sp>
      <p:pic>
        <p:nvPicPr>
          <p:cNvPr id="14" name="Audio 13">
            <a:hlinkClick r:id="" action="ppaction://media"/>
            <a:extLst>
              <a:ext uri="{FF2B5EF4-FFF2-40B4-BE49-F238E27FC236}">
                <a16:creationId xmlns:a16="http://schemas.microsoft.com/office/drawing/2014/main" id="{4CDF2578-1B2E-CE4F-BAF1-0BE4C8E06626}"/>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73213488"/>
      </p:ext>
    </p:extLst>
  </p:cSld>
  <p:clrMapOvr>
    <a:masterClrMapping/>
  </p:clrMapOvr>
  <mc:AlternateContent xmlns:mc="http://schemas.openxmlformats.org/markup-compatibility/2006">
    <mc:Choice xmlns:p14="http://schemas.microsoft.com/office/powerpoint/2010/main" Requires="p14">
      <p:transition spd="slow" p14:dur="2000" advTm="52085"/>
    </mc:Choice>
    <mc:Fallback>
      <p:transition spd="slow" advTm="520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8151C-27AD-71F1-7852-6F191B75D6B9}"/>
              </a:ext>
            </a:extLst>
          </p:cNvPr>
          <p:cNvSpPr>
            <a:spLocks noGrp="1"/>
          </p:cNvSpPr>
          <p:nvPr>
            <p:ph type="title"/>
          </p:nvPr>
        </p:nvSpPr>
        <p:spPr/>
        <p:txBody>
          <a:bodyPr/>
          <a:lstStyle/>
          <a:p>
            <a:r>
              <a:rPr lang="en-US" dirty="0"/>
              <a:t>Survival fairness metrics</a:t>
            </a:r>
          </a:p>
        </p:txBody>
      </p:sp>
      <p:sp>
        <p:nvSpPr>
          <p:cNvPr id="3" name="Text Placeholder 2">
            <a:extLst>
              <a:ext uri="{FF2B5EF4-FFF2-40B4-BE49-F238E27FC236}">
                <a16:creationId xmlns:a16="http://schemas.microsoft.com/office/drawing/2014/main" id="{CD525FFF-F953-A57D-4ECC-D31C6C6BFD3C}"/>
              </a:ext>
            </a:extLst>
          </p:cNvPr>
          <p:cNvSpPr>
            <a:spLocks noGrp="1"/>
          </p:cNvSpPr>
          <p:nvPr>
            <p:ph type="body" idx="1"/>
          </p:nvPr>
        </p:nvSpPr>
        <p:spPr/>
        <p:txBody>
          <a:bodyPr/>
          <a:lstStyle/>
          <a:p>
            <a:r>
              <a:rPr lang="en-US" dirty="0"/>
              <a:t>Fairness</a:t>
            </a:r>
          </a:p>
        </p:txBody>
      </p:sp>
      <p:graphicFrame>
        <p:nvGraphicFramePr>
          <p:cNvPr id="8" name="Content Placeholder 3">
            <a:extLst>
              <a:ext uri="{FF2B5EF4-FFF2-40B4-BE49-F238E27FC236}">
                <a16:creationId xmlns:a16="http://schemas.microsoft.com/office/drawing/2014/main" id="{9032D162-677F-C2F7-D0CE-EE1CCE478F70}"/>
              </a:ext>
            </a:extLst>
          </p:cNvPr>
          <p:cNvGraphicFramePr>
            <a:graphicFrameLocks noGrp="1"/>
          </p:cNvGraphicFramePr>
          <p:nvPr>
            <p:ph sz="half" idx="2"/>
          </p:nvPr>
        </p:nvGraphicFramePr>
        <p:xfrm>
          <a:off x="839788" y="2505075"/>
          <a:ext cx="5157787" cy="368458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5" name="Text Placeholder 4">
            <a:extLst>
              <a:ext uri="{FF2B5EF4-FFF2-40B4-BE49-F238E27FC236}">
                <a16:creationId xmlns:a16="http://schemas.microsoft.com/office/drawing/2014/main" id="{1715371B-3FFB-61B2-8A9D-2252DE2427E4}"/>
              </a:ext>
            </a:extLst>
          </p:cNvPr>
          <p:cNvSpPr>
            <a:spLocks noGrp="1"/>
          </p:cNvSpPr>
          <p:nvPr>
            <p:ph type="body" sz="quarter" idx="3"/>
          </p:nvPr>
        </p:nvSpPr>
        <p:spPr/>
        <p:txBody>
          <a:bodyPr/>
          <a:lstStyle/>
          <a:p>
            <a:r>
              <a:rPr lang="en-US" dirty="0"/>
              <a:t>Survival</a:t>
            </a:r>
          </a:p>
        </p:txBody>
      </p:sp>
      <p:graphicFrame>
        <p:nvGraphicFramePr>
          <p:cNvPr id="12" name="Content Placeholder 5">
            <a:extLst>
              <a:ext uri="{FF2B5EF4-FFF2-40B4-BE49-F238E27FC236}">
                <a16:creationId xmlns:a16="http://schemas.microsoft.com/office/drawing/2014/main" id="{B6CE2ECF-0DB7-A869-9488-D1C24ABE28CE}"/>
              </a:ext>
            </a:extLst>
          </p:cNvPr>
          <p:cNvGraphicFramePr>
            <a:graphicFrameLocks noGrp="1"/>
          </p:cNvGraphicFramePr>
          <p:nvPr>
            <p:ph sz="quarter" idx="4"/>
          </p:nvPr>
        </p:nvGraphicFramePr>
        <p:xfrm>
          <a:off x="6172200" y="2505075"/>
          <a:ext cx="5183188" cy="3684588"/>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pic>
        <p:nvPicPr>
          <p:cNvPr id="4" name="Audio 3">
            <a:hlinkClick r:id="" action="ppaction://media"/>
            <a:extLst>
              <a:ext uri="{FF2B5EF4-FFF2-40B4-BE49-F238E27FC236}">
                <a16:creationId xmlns:a16="http://schemas.microsoft.com/office/drawing/2014/main" id="{9C46ECF5-C7A1-B2E0-E605-09A1F1F765AC}"/>
              </a:ext>
            </a:extLst>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48299177"/>
      </p:ext>
    </p:extLst>
  </p:cSld>
  <p:clrMapOvr>
    <a:masterClrMapping/>
  </p:clrMapOvr>
  <mc:AlternateContent xmlns:mc="http://schemas.openxmlformats.org/markup-compatibility/2006">
    <mc:Choice xmlns:p14="http://schemas.microsoft.com/office/powerpoint/2010/main" Requires="p14">
      <p:transition spd="slow" p14:dur="2000" advTm="128608"/>
    </mc:Choice>
    <mc:Fallback>
      <p:transition spd="slow" advTm="1286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EC1EC81-D74A-F5E7-7F8A-E960B4CDD23C}"/>
              </a:ext>
            </a:extLst>
          </p:cNvPr>
          <p:cNvSpPr>
            <a:spLocks noGrp="1"/>
          </p:cNvSpPr>
          <p:nvPr>
            <p:ph type="title"/>
          </p:nvPr>
        </p:nvSpPr>
        <p:spPr/>
        <p:txBody>
          <a:bodyPr/>
          <a:lstStyle/>
          <a:p>
            <a:r>
              <a:rPr lang="en-US" dirty="0"/>
              <a:t>Model-agnostic fairness metrics</a:t>
            </a:r>
          </a:p>
        </p:txBody>
      </p:sp>
      <mc:AlternateContent xmlns:mc="http://schemas.openxmlformats.org/markup-compatibility/2006">
        <mc:Choice xmlns:a14="http://schemas.microsoft.com/office/drawing/2010/main" Requires="a14">
          <p:sp>
            <p:nvSpPr>
              <p:cNvPr id="8" name="Content Placeholder 7">
                <a:extLst>
                  <a:ext uri="{FF2B5EF4-FFF2-40B4-BE49-F238E27FC236}">
                    <a16:creationId xmlns:a16="http://schemas.microsoft.com/office/drawing/2014/main" id="{FEE5FA50-7BF0-AECE-BB1F-3BF8D1EE4BC5}"/>
                  </a:ext>
                </a:extLst>
              </p:cNvPr>
              <p:cNvSpPr>
                <a:spLocks noGrp="1"/>
              </p:cNvSpPr>
              <p:nvPr>
                <p:ph idx="1"/>
              </p:nvPr>
            </p:nvSpPr>
            <p:spPr>
              <a:xfrm>
                <a:off x="838200" y="1475232"/>
                <a:ext cx="11242964" cy="3011043"/>
              </a:xfrm>
            </p:spPr>
            <p:txBody>
              <a:bodyPr>
                <a:normAutofit fontScale="70000" lnSpcReduction="20000"/>
              </a:bodyPr>
              <a:lstStyle/>
              <a:p>
                <a:pPr marL="0" indent="0">
                  <a:buNone/>
                </a:pPr>
                <a:r>
                  <a:rPr lang="en-US" dirty="0"/>
                  <a:t>Let</a:t>
                </a:r>
              </a:p>
              <a:p>
                <a14:m>
                  <m:oMath xmlns:m="http://schemas.openxmlformats.org/officeDocument/2006/math">
                    <m:r>
                      <m:rPr>
                        <m:sty m:val="p"/>
                      </m:rPr>
                      <a:rPr lang="en-GB" b="0" i="0" smtClean="0">
                        <a:latin typeface="Cambria Math" panose="02040503050406030204" pitchFamily="18" charset="0"/>
                      </a:rPr>
                      <m:t>Φ</m:t>
                    </m:r>
                    <m:r>
                      <a:rPr lang="en-GB" b="0" i="1" smtClean="0">
                        <a:latin typeface="Cambria Math" panose="02040503050406030204" pitchFamily="18" charset="0"/>
                      </a:rPr>
                      <m:t>(⋅,⋅)</m:t>
                    </m:r>
                  </m:oMath>
                </a14:m>
                <a:r>
                  <a:rPr lang="en-US" dirty="0"/>
                  <a:t> be a survival metric (e.g., calibration, discrimination, scoring rule) that measures the quality of a survival prediction (e.g., risk, linear predictor, distribution, survival time)</a:t>
                </a:r>
                <a:endParaRPr lang="en-GB" b="0" dirty="0">
                  <a:latin typeface="Calibri" panose="020F0502020204030204" pitchFamily="34" charset="0"/>
                  <a:cs typeface="Calibri" panose="020F0502020204030204" pitchFamily="34" charset="0"/>
                </a:endParaRPr>
              </a:p>
              <a:p>
                <a:r>
                  <a:rPr lang="en-GB" b="0" dirty="0">
                    <a:latin typeface="Calibri" panose="020F0502020204030204" pitchFamily="34" charset="0"/>
                    <a:cs typeface="Calibri" panose="020F0502020204030204" pitchFamily="34" charset="0"/>
                  </a:rPr>
                  <a:t>A be a protected attribute (e.g., ‘gender’) with two groups 0,1 (e.g., ‘male’ and ‘female’). For </a:t>
                </a:r>
                <a:r>
                  <a:rPr lang="en-GB" b="0" dirty="0" err="1">
                    <a:latin typeface="Calibri" panose="020F0502020204030204" pitchFamily="34" charset="0"/>
                    <a:cs typeface="Calibri" panose="020F0502020204030204" pitchFamily="34" charset="0"/>
                  </a:rPr>
                  <a:t>i</a:t>
                </a:r>
                <a:r>
                  <a:rPr lang="en-GB" b="0" dirty="0">
                    <a:latin typeface="Calibri" panose="020F0502020204030204" pitchFamily="34" charset="0"/>
                    <a:cs typeface="Calibri" panose="020F0502020204030204" pitchFamily="34" charset="0"/>
                  </a:rPr>
                  <a:t>={0,1}:</a:t>
                </a:r>
              </a:p>
              <a:p>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𝐴</m:t>
                        </m:r>
                        <m:r>
                          <a:rPr lang="en-GB" b="0" i="1" smtClean="0">
                            <a:latin typeface="Cambria Math" panose="02040503050406030204" pitchFamily="18" charset="0"/>
                          </a:rPr>
                          <m:t>=</m:t>
                        </m:r>
                        <m:r>
                          <a:rPr lang="en-GB" b="0" i="1" smtClean="0">
                            <a:latin typeface="Cambria Math" panose="02040503050406030204" pitchFamily="18" charset="0"/>
                          </a:rPr>
                          <m:t>𝑖</m:t>
                        </m:r>
                      </m:sub>
                    </m:sSub>
                  </m:oMath>
                </a14:m>
                <a:r>
                  <a:rPr lang="en-US" dirty="0"/>
                  <a:t> be the survival outcome for patient </a:t>
                </a:r>
                <a14:m>
                  <m:oMath xmlns:m="http://schemas.openxmlformats.org/officeDocument/2006/math">
                    <m:r>
                      <a:rPr lang="en-GB" b="0" i="1" smtClean="0">
                        <a:latin typeface="Cambria Math" panose="02040503050406030204" pitchFamily="18" charset="0"/>
                      </a:rPr>
                      <m:t>𝑌</m:t>
                    </m:r>
                  </m:oMath>
                </a14:m>
                <a:r>
                  <a:rPr lang="en-US" dirty="0"/>
                  <a:t> in group </a:t>
                </a:r>
                <a:r>
                  <a:rPr lang="en-US" dirty="0" err="1"/>
                  <a:t>i</a:t>
                </a:r>
                <a:r>
                  <a:rPr lang="en-US" dirty="0"/>
                  <a:t> of attribute A</a:t>
                </a:r>
              </a:p>
              <a:p>
                <a14:m>
                  <m:oMath xmlns:m="http://schemas.openxmlformats.org/officeDocument/2006/math">
                    <m:sSub>
                      <m:sSubPr>
                        <m:ctrlPr>
                          <a:rPr lang="en-US" i="1" dirty="0" smtClean="0">
                            <a:latin typeface="Cambria Math" panose="02040503050406030204" pitchFamily="18" charset="0"/>
                          </a:rPr>
                        </m:ctrlPr>
                      </m:sSubPr>
                      <m:e>
                        <m:acc>
                          <m:accPr>
                            <m:chr m:val="̂"/>
                            <m:ctrlPr>
                              <a:rPr lang="en-GB" b="0" i="1" dirty="0" smtClean="0">
                                <a:latin typeface="Cambria Math" panose="02040503050406030204" pitchFamily="18" charset="0"/>
                              </a:rPr>
                            </m:ctrlPr>
                          </m:accPr>
                          <m:e>
                            <m:r>
                              <a:rPr lang="en-GB" b="0" i="1" dirty="0" smtClean="0">
                                <a:latin typeface="Cambria Math" panose="02040503050406030204" pitchFamily="18" charset="0"/>
                              </a:rPr>
                              <m:t>𝑌</m:t>
                            </m:r>
                          </m:e>
                        </m:acc>
                      </m:e>
                      <m:sub>
                        <m:r>
                          <a:rPr lang="en-GB" b="0" i="1" dirty="0" smtClean="0">
                            <a:latin typeface="Cambria Math" panose="02040503050406030204" pitchFamily="18" charset="0"/>
                          </a:rPr>
                          <m:t>𝐴</m:t>
                        </m:r>
                        <m:r>
                          <a:rPr lang="en-GB" b="0" i="1" dirty="0" smtClean="0">
                            <a:latin typeface="Cambria Math" panose="02040503050406030204" pitchFamily="18" charset="0"/>
                          </a:rPr>
                          <m:t>=</m:t>
                        </m:r>
                        <m:r>
                          <a:rPr lang="en-GB" b="0" i="1" dirty="0" smtClean="0">
                            <a:latin typeface="Cambria Math" panose="02040503050406030204" pitchFamily="18" charset="0"/>
                          </a:rPr>
                          <m:t>𝑖</m:t>
                        </m:r>
                      </m:sub>
                    </m:sSub>
                  </m:oMath>
                </a14:m>
                <a:r>
                  <a:rPr lang="en-US" dirty="0"/>
                  <a:t> be the survival prediction for this individual</a:t>
                </a:r>
              </a:p>
              <a:p>
                <a:endParaRPr lang="en-US" dirty="0"/>
              </a:p>
              <a:p>
                <a:pPr marL="0" indent="0">
                  <a:buNone/>
                </a:pPr>
                <a:r>
                  <a:rPr lang="en-US" dirty="0"/>
                  <a:t>Then</a:t>
                </a:r>
              </a:p>
              <a:p>
                <a:pPr marL="0" indent="0" algn="ctr">
                  <a:buNone/>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m:rPr>
                              <m:sty m:val="p"/>
                            </m:rPr>
                            <a:rPr lang="en-GB" b="0" i="0" smtClean="0">
                              <a:latin typeface="Cambria Math" panose="02040503050406030204" pitchFamily="18" charset="0"/>
                            </a:rPr>
                            <m:t>Δ</m:t>
                          </m:r>
                        </m:e>
                        <m:sub>
                          <m:r>
                            <m:rPr>
                              <m:sty m:val="p"/>
                            </m:rPr>
                            <a:rPr lang="en-GB" b="0" i="0" smtClean="0">
                              <a:latin typeface="Cambria Math" panose="02040503050406030204" pitchFamily="18" charset="0"/>
                            </a:rPr>
                            <m:t>Φ</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𝑌</m:t>
                          </m:r>
                          <m:r>
                            <a:rPr lang="en-GB" b="0" i="1" smtClean="0">
                              <a:latin typeface="Cambria Math" panose="02040503050406030204" pitchFamily="18" charset="0"/>
                            </a:rPr>
                            <m:t>, </m:t>
                          </m:r>
                          <m:acc>
                            <m:accPr>
                              <m:chr m:val="̂"/>
                              <m:ctrlPr>
                                <a:rPr lang="en-GB" b="0" i="1" smtClean="0">
                                  <a:latin typeface="Cambria Math" panose="02040503050406030204" pitchFamily="18" charset="0"/>
                                </a:rPr>
                              </m:ctrlPr>
                            </m:accPr>
                            <m:e>
                              <m:r>
                                <a:rPr lang="en-GB" b="0" i="1" smtClean="0">
                                  <a:latin typeface="Cambria Math" panose="02040503050406030204" pitchFamily="18" charset="0"/>
                                </a:rPr>
                                <m:t>𝑌</m:t>
                              </m:r>
                            </m:e>
                          </m:acc>
                        </m:e>
                      </m:d>
                      <m:r>
                        <a:rPr lang="en-GB" b="0" i="1" smtClean="0">
                          <a:latin typeface="Cambria Math" panose="02040503050406030204" pitchFamily="18" charset="0"/>
                        </a:rPr>
                        <m:t>=|</m:t>
                      </m:r>
                      <m:r>
                        <m:rPr>
                          <m:sty m:val="p"/>
                        </m:rPr>
                        <a:rPr lang="en-GB" b="0" i="0" smtClean="0">
                          <a:latin typeface="Cambria Math" panose="02040503050406030204" pitchFamily="18" charset="0"/>
                        </a:rPr>
                        <m:t>Φ</m:t>
                      </m:r>
                      <m:d>
                        <m:dPr>
                          <m:ctrlPr>
                            <a:rPr lang="en-GB" b="0" i="1" smtClean="0">
                              <a:latin typeface="Cambria Math" panose="02040503050406030204" pitchFamily="18" charset="0"/>
                            </a:rPr>
                          </m:ctrlPr>
                        </m:dPr>
                        <m:e>
                          <m:sSub>
                            <m:sSubPr>
                              <m:ctrlPr>
                                <a:rPr lang="en-GB" b="0" i="1" smtClean="0">
                                  <a:solidFill>
                                    <a:srgbClr val="00B0F0"/>
                                  </a:solidFill>
                                  <a:latin typeface="Cambria Math" panose="02040503050406030204" pitchFamily="18" charset="0"/>
                                </a:rPr>
                              </m:ctrlPr>
                            </m:sSubPr>
                            <m:e>
                              <m:r>
                                <a:rPr lang="en-GB" b="0" i="1" smtClean="0">
                                  <a:solidFill>
                                    <a:srgbClr val="00B0F0"/>
                                  </a:solidFill>
                                  <a:latin typeface="Cambria Math" panose="02040503050406030204" pitchFamily="18" charset="0"/>
                                </a:rPr>
                                <m:t>𝑌</m:t>
                              </m:r>
                            </m:e>
                            <m:sub>
                              <m:d>
                                <m:dPr>
                                  <m:begChr m:val="{"/>
                                  <m:endChr m:val="}"/>
                                  <m:ctrlPr>
                                    <a:rPr lang="en-GB" b="0" i="1" smtClean="0">
                                      <a:solidFill>
                                        <a:srgbClr val="00B0F0"/>
                                      </a:solidFill>
                                      <a:latin typeface="Cambria Math" panose="02040503050406030204" pitchFamily="18" charset="0"/>
                                    </a:rPr>
                                  </m:ctrlPr>
                                </m:dPr>
                                <m:e>
                                  <m:r>
                                    <a:rPr lang="en-GB" b="0" i="1" smtClean="0">
                                      <a:solidFill>
                                        <a:srgbClr val="00B0F0"/>
                                      </a:solidFill>
                                      <a:latin typeface="Cambria Math" panose="02040503050406030204" pitchFamily="18" charset="0"/>
                                    </a:rPr>
                                    <m:t>𝐴</m:t>
                                  </m:r>
                                  <m:r>
                                    <a:rPr lang="en-GB" b="0" i="1" smtClean="0">
                                      <a:solidFill>
                                        <a:srgbClr val="00B0F0"/>
                                      </a:solidFill>
                                      <a:latin typeface="Cambria Math" panose="02040503050406030204" pitchFamily="18" charset="0"/>
                                    </a:rPr>
                                    <m:t>=0</m:t>
                                  </m:r>
                                </m:e>
                              </m:d>
                            </m:sub>
                          </m:sSub>
                          <m:r>
                            <a:rPr lang="en-GB" b="0" i="1" smtClean="0">
                              <a:latin typeface="Cambria Math" panose="02040503050406030204" pitchFamily="18" charset="0"/>
                            </a:rPr>
                            <m:t>, </m:t>
                          </m:r>
                          <m:sSub>
                            <m:sSubPr>
                              <m:ctrlPr>
                                <a:rPr lang="en-GB" b="0" i="1" smtClean="0">
                                  <a:solidFill>
                                    <a:schemeClr val="accent1">
                                      <a:lumMod val="75000"/>
                                    </a:schemeClr>
                                  </a:solidFill>
                                  <a:latin typeface="Cambria Math" panose="02040503050406030204" pitchFamily="18" charset="0"/>
                                </a:rPr>
                              </m:ctrlPr>
                            </m:sSubPr>
                            <m:e>
                              <m:acc>
                                <m:accPr>
                                  <m:chr m:val="̂"/>
                                  <m:ctrlPr>
                                    <a:rPr lang="en-GB" b="0" i="1" smtClean="0">
                                      <a:solidFill>
                                        <a:schemeClr val="accent1">
                                          <a:lumMod val="75000"/>
                                        </a:schemeClr>
                                      </a:solidFill>
                                      <a:latin typeface="Cambria Math" panose="02040503050406030204" pitchFamily="18" charset="0"/>
                                    </a:rPr>
                                  </m:ctrlPr>
                                </m:accPr>
                                <m:e>
                                  <m:r>
                                    <a:rPr lang="en-GB" b="0" i="1" smtClean="0">
                                      <a:solidFill>
                                        <a:schemeClr val="accent1">
                                          <a:lumMod val="75000"/>
                                        </a:schemeClr>
                                      </a:solidFill>
                                      <a:latin typeface="Cambria Math" panose="02040503050406030204" pitchFamily="18" charset="0"/>
                                    </a:rPr>
                                    <m:t>𝑌</m:t>
                                  </m:r>
                                </m:e>
                              </m:acc>
                            </m:e>
                            <m:sub>
                              <m:d>
                                <m:dPr>
                                  <m:begChr m:val="{"/>
                                  <m:endChr m:val="}"/>
                                  <m:ctrlPr>
                                    <a:rPr lang="en-GB" b="0" i="1" smtClean="0">
                                      <a:solidFill>
                                        <a:schemeClr val="accent1">
                                          <a:lumMod val="75000"/>
                                        </a:schemeClr>
                                      </a:solidFill>
                                      <a:latin typeface="Cambria Math" panose="02040503050406030204" pitchFamily="18" charset="0"/>
                                    </a:rPr>
                                  </m:ctrlPr>
                                </m:dPr>
                                <m:e>
                                  <m:r>
                                    <a:rPr lang="en-GB" b="0" i="1" smtClean="0">
                                      <a:solidFill>
                                        <a:schemeClr val="accent1">
                                          <a:lumMod val="75000"/>
                                        </a:schemeClr>
                                      </a:solidFill>
                                      <a:latin typeface="Cambria Math" panose="02040503050406030204" pitchFamily="18" charset="0"/>
                                    </a:rPr>
                                    <m:t>𝐴</m:t>
                                  </m:r>
                                  <m:r>
                                    <a:rPr lang="en-GB" b="0" i="1" smtClean="0">
                                      <a:solidFill>
                                        <a:schemeClr val="accent1">
                                          <a:lumMod val="75000"/>
                                        </a:schemeClr>
                                      </a:solidFill>
                                      <a:latin typeface="Cambria Math" panose="02040503050406030204" pitchFamily="18" charset="0"/>
                                    </a:rPr>
                                    <m:t>=0</m:t>
                                  </m:r>
                                </m:e>
                              </m:d>
                            </m:sub>
                          </m:sSub>
                        </m:e>
                      </m:d>
                      <m:r>
                        <a:rPr lang="en-GB" b="0" i="1" smtClean="0">
                          <a:latin typeface="Cambria Math" panose="02040503050406030204" pitchFamily="18" charset="0"/>
                        </a:rPr>
                        <m:t>−</m:t>
                      </m:r>
                      <m:r>
                        <m:rPr>
                          <m:sty m:val="p"/>
                        </m:rPr>
                        <a:rPr lang="en-GB" b="0" i="0" smtClean="0">
                          <a:latin typeface="Cambria Math" panose="02040503050406030204" pitchFamily="18" charset="0"/>
                        </a:rPr>
                        <m:t>Φ</m:t>
                      </m:r>
                      <m:d>
                        <m:dPr>
                          <m:ctrlPr>
                            <a:rPr lang="en-GB" b="0" i="1" smtClean="0">
                              <a:latin typeface="Cambria Math" panose="02040503050406030204" pitchFamily="18" charset="0"/>
                            </a:rPr>
                          </m:ctrlPr>
                        </m:dPr>
                        <m:e>
                          <m:sSub>
                            <m:sSubPr>
                              <m:ctrlPr>
                                <a:rPr lang="en-GB" b="0" i="1" smtClean="0">
                                  <a:solidFill>
                                    <a:schemeClr val="accent6">
                                      <a:lumMod val="60000"/>
                                      <a:lumOff val="40000"/>
                                    </a:schemeClr>
                                  </a:solidFill>
                                  <a:latin typeface="Cambria Math" panose="02040503050406030204" pitchFamily="18" charset="0"/>
                                </a:rPr>
                              </m:ctrlPr>
                            </m:sSubPr>
                            <m:e>
                              <m:r>
                                <a:rPr lang="en-GB" b="0" i="1" smtClean="0">
                                  <a:solidFill>
                                    <a:schemeClr val="accent6">
                                      <a:lumMod val="60000"/>
                                      <a:lumOff val="40000"/>
                                    </a:schemeClr>
                                  </a:solidFill>
                                  <a:latin typeface="Cambria Math" panose="02040503050406030204" pitchFamily="18" charset="0"/>
                                </a:rPr>
                                <m:t>𝑌</m:t>
                              </m:r>
                            </m:e>
                            <m:sub>
                              <m:d>
                                <m:dPr>
                                  <m:begChr m:val="{"/>
                                  <m:endChr m:val="}"/>
                                  <m:ctrlPr>
                                    <a:rPr lang="en-GB" b="0" i="1" smtClean="0">
                                      <a:solidFill>
                                        <a:schemeClr val="accent6">
                                          <a:lumMod val="60000"/>
                                          <a:lumOff val="40000"/>
                                        </a:schemeClr>
                                      </a:solidFill>
                                      <a:latin typeface="Cambria Math" panose="02040503050406030204" pitchFamily="18" charset="0"/>
                                    </a:rPr>
                                  </m:ctrlPr>
                                </m:dPr>
                                <m:e>
                                  <m:r>
                                    <a:rPr lang="en-GB" b="0" i="1" smtClean="0">
                                      <a:solidFill>
                                        <a:schemeClr val="accent6">
                                          <a:lumMod val="60000"/>
                                          <a:lumOff val="40000"/>
                                        </a:schemeClr>
                                      </a:solidFill>
                                      <a:latin typeface="Cambria Math" panose="02040503050406030204" pitchFamily="18" charset="0"/>
                                    </a:rPr>
                                    <m:t>𝐴</m:t>
                                  </m:r>
                                  <m:r>
                                    <a:rPr lang="en-GB" b="0" i="1" smtClean="0">
                                      <a:solidFill>
                                        <a:schemeClr val="accent6">
                                          <a:lumMod val="60000"/>
                                          <a:lumOff val="40000"/>
                                        </a:schemeClr>
                                      </a:solidFill>
                                      <a:latin typeface="Cambria Math" panose="02040503050406030204" pitchFamily="18" charset="0"/>
                                    </a:rPr>
                                    <m:t>=1</m:t>
                                  </m:r>
                                </m:e>
                              </m:d>
                            </m:sub>
                          </m:sSub>
                          <m:r>
                            <a:rPr lang="en-GB" b="0" i="1" smtClean="0">
                              <a:latin typeface="Cambria Math" panose="02040503050406030204" pitchFamily="18" charset="0"/>
                            </a:rPr>
                            <m:t>, </m:t>
                          </m:r>
                          <m:sSub>
                            <m:sSubPr>
                              <m:ctrlPr>
                                <a:rPr lang="en-GB" b="0" i="1" smtClean="0">
                                  <a:solidFill>
                                    <a:schemeClr val="accent6">
                                      <a:lumMod val="75000"/>
                                    </a:schemeClr>
                                  </a:solidFill>
                                  <a:latin typeface="Cambria Math" panose="02040503050406030204" pitchFamily="18" charset="0"/>
                                </a:rPr>
                              </m:ctrlPr>
                            </m:sSubPr>
                            <m:e>
                              <m:acc>
                                <m:accPr>
                                  <m:chr m:val="̂"/>
                                  <m:ctrlPr>
                                    <a:rPr lang="en-GB" b="0" i="1" smtClean="0">
                                      <a:solidFill>
                                        <a:schemeClr val="accent6">
                                          <a:lumMod val="75000"/>
                                        </a:schemeClr>
                                      </a:solidFill>
                                      <a:latin typeface="Cambria Math" panose="02040503050406030204" pitchFamily="18" charset="0"/>
                                    </a:rPr>
                                  </m:ctrlPr>
                                </m:accPr>
                                <m:e>
                                  <m:r>
                                    <a:rPr lang="en-GB" b="0" i="1" smtClean="0">
                                      <a:solidFill>
                                        <a:schemeClr val="accent6">
                                          <a:lumMod val="75000"/>
                                        </a:schemeClr>
                                      </a:solidFill>
                                      <a:latin typeface="Cambria Math" panose="02040503050406030204" pitchFamily="18" charset="0"/>
                                    </a:rPr>
                                    <m:t>𝑌</m:t>
                                  </m:r>
                                </m:e>
                              </m:acc>
                            </m:e>
                            <m:sub>
                              <m:d>
                                <m:dPr>
                                  <m:begChr m:val="{"/>
                                  <m:endChr m:val="}"/>
                                  <m:ctrlPr>
                                    <a:rPr lang="en-GB" b="0" i="1" smtClean="0">
                                      <a:solidFill>
                                        <a:schemeClr val="accent6">
                                          <a:lumMod val="75000"/>
                                        </a:schemeClr>
                                      </a:solidFill>
                                      <a:latin typeface="Cambria Math" panose="02040503050406030204" pitchFamily="18" charset="0"/>
                                    </a:rPr>
                                  </m:ctrlPr>
                                </m:dPr>
                                <m:e>
                                  <m:r>
                                    <a:rPr lang="en-GB" b="0" i="1" smtClean="0">
                                      <a:solidFill>
                                        <a:schemeClr val="accent6">
                                          <a:lumMod val="75000"/>
                                        </a:schemeClr>
                                      </a:solidFill>
                                      <a:latin typeface="Cambria Math" panose="02040503050406030204" pitchFamily="18" charset="0"/>
                                    </a:rPr>
                                    <m:t>𝐴</m:t>
                                  </m:r>
                                  <m:r>
                                    <a:rPr lang="en-GB" b="0" i="1" smtClean="0">
                                      <a:solidFill>
                                        <a:schemeClr val="accent6">
                                          <a:lumMod val="75000"/>
                                        </a:schemeClr>
                                      </a:solidFill>
                                      <a:latin typeface="Cambria Math" panose="02040503050406030204" pitchFamily="18" charset="0"/>
                                    </a:rPr>
                                    <m:t>=1</m:t>
                                  </m:r>
                                </m:e>
                              </m:d>
                            </m:sub>
                          </m:sSub>
                        </m:e>
                      </m:d>
                      <m:r>
                        <a:rPr lang="en-US" i="1" smtClean="0">
                          <a:latin typeface="Cambria Math" panose="02040503050406030204" pitchFamily="18" charset="0"/>
                        </a:rPr>
                        <m:t>|</m:t>
                      </m:r>
                    </m:oMath>
                  </m:oMathPara>
                </a14:m>
                <a:endParaRPr lang="en-US" dirty="0"/>
              </a:p>
              <a:p>
                <a:endParaRPr lang="en-US" dirty="0"/>
              </a:p>
            </p:txBody>
          </p:sp>
        </mc:Choice>
        <mc:Fallback>
          <p:sp>
            <p:nvSpPr>
              <p:cNvPr id="8" name="Content Placeholder 7">
                <a:extLst>
                  <a:ext uri="{FF2B5EF4-FFF2-40B4-BE49-F238E27FC236}">
                    <a16:creationId xmlns:a16="http://schemas.microsoft.com/office/drawing/2014/main" id="{FEE5FA50-7BF0-AECE-BB1F-3BF8D1EE4BC5}"/>
                  </a:ext>
                </a:extLst>
              </p:cNvPr>
              <p:cNvSpPr>
                <a:spLocks noGrp="1" noRot="1" noChangeAspect="1" noMove="1" noResize="1" noEditPoints="1" noAdjustHandles="1" noChangeArrowheads="1" noChangeShapeType="1" noTextEdit="1"/>
              </p:cNvSpPr>
              <p:nvPr>
                <p:ph idx="1"/>
              </p:nvPr>
            </p:nvSpPr>
            <p:spPr>
              <a:xfrm>
                <a:off x="838200" y="1475232"/>
                <a:ext cx="11242964" cy="3011043"/>
              </a:xfrm>
              <a:blipFill>
                <a:blip r:embed="rId5"/>
                <a:stretch>
                  <a:fillRect l="-677" t="-3782"/>
                </a:stretch>
              </a:blipFill>
            </p:spPr>
            <p:txBody>
              <a:bodyPr/>
              <a:lstStyle/>
              <a:p>
                <a:r>
                  <a:rPr lang="en-US">
                    <a:noFill/>
                  </a:rPr>
                  <a:t> </a:t>
                </a:r>
              </a:p>
            </p:txBody>
          </p:sp>
        </mc:Fallback>
      </mc:AlternateContent>
      <p:pic>
        <p:nvPicPr>
          <p:cNvPr id="10" name="Picture 9" descr="A picture containing diagram&#10;&#10;Description automatically generated">
            <a:extLst>
              <a:ext uri="{FF2B5EF4-FFF2-40B4-BE49-F238E27FC236}">
                <a16:creationId xmlns:a16="http://schemas.microsoft.com/office/drawing/2014/main" id="{A7B2A116-8D1D-30F9-D379-9BA3DBB086B2}"/>
              </a:ext>
            </a:extLst>
          </p:cNvPr>
          <p:cNvPicPr>
            <a:picLocks noChangeAspect="1"/>
          </p:cNvPicPr>
          <p:nvPr/>
        </p:nvPicPr>
        <p:blipFill rotWithShape="1">
          <a:blip r:embed="rId6"/>
          <a:srcRect l="1094" t="4187" r="1449" b="3645"/>
          <a:stretch/>
        </p:blipFill>
        <p:spPr>
          <a:xfrm>
            <a:off x="2258291" y="4378039"/>
            <a:ext cx="7647709" cy="2452254"/>
          </a:xfrm>
          <a:prstGeom prst="rect">
            <a:avLst/>
          </a:prstGeom>
        </p:spPr>
      </p:pic>
      <p:pic>
        <p:nvPicPr>
          <p:cNvPr id="5" name="Audio 4">
            <a:hlinkClick r:id="" action="ppaction://media"/>
            <a:extLst>
              <a:ext uri="{FF2B5EF4-FFF2-40B4-BE49-F238E27FC236}">
                <a16:creationId xmlns:a16="http://schemas.microsoft.com/office/drawing/2014/main" id="{DE7D6D10-0944-E780-BF2A-33138667517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24338007"/>
      </p:ext>
    </p:extLst>
  </p:cSld>
  <p:clrMapOvr>
    <a:masterClrMapping/>
  </p:clrMapOvr>
  <mc:AlternateContent xmlns:mc="http://schemas.openxmlformats.org/markup-compatibility/2006">
    <mc:Choice xmlns:p14="http://schemas.microsoft.com/office/powerpoint/2010/main" Requires="p14">
      <p:transition spd="slow" p14:dur="2000" advTm="69397"/>
    </mc:Choice>
    <mc:Fallback>
      <p:transition spd="slow" advTm="69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5E414-D6E4-8F87-FF3B-8AFBC98897DA}"/>
              </a:ext>
            </a:extLst>
          </p:cNvPr>
          <p:cNvSpPr>
            <a:spLocks noGrp="1"/>
          </p:cNvSpPr>
          <p:nvPr>
            <p:ph type="title"/>
          </p:nvPr>
        </p:nvSpPr>
        <p:spPr/>
        <p:txBody>
          <a:bodyPr/>
          <a:lstStyle/>
          <a:p>
            <a:r>
              <a:rPr lang="en-US" dirty="0"/>
              <a:t>Experimental set-up</a:t>
            </a:r>
          </a:p>
        </p:txBody>
      </p:sp>
      <p:sp>
        <p:nvSpPr>
          <p:cNvPr id="6" name="Text Placeholder 5">
            <a:extLst>
              <a:ext uri="{FF2B5EF4-FFF2-40B4-BE49-F238E27FC236}">
                <a16:creationId xmlns:a16="http://schemas.microsoft.com/office/drawing/2014/main" id="{7E43331F-47A4-F666-36F1-4868A3476461}"/>
              </a:ext>
            </a:extLst>
          </p:cNvPr>
          <p:cNvSpPr>
            <a:spLocks noGrp="1"/>
          </p:cNvSpPr>
          <p:nvPr>
            <p:ph type="body" idx="1"/>
          </p:nvPr>
        </p:nvSpPr>
        <p:spPr>
          <a:xfrm>
            <a:off x="839788" y="1505702"/>
            <a:ext cx="5157787" cy="423992"/>
          </a:xfrm>
        </p:spPr>
        <p:txBody>
          <a:bodyPr/>
          <a:lstStyle/>
          <a:p>
            <a:r>
              <a:rPr lang="en-US" dirty="0"/>
              <a:t>Measurement error (permutation)</a:t>
            </a:r>
          </a:p>
        </p:txBody>
      </p:sp>
      <p:sp>
        <p:nvSpPr>
          <p:cNvPr id="8" name="Text Placeholder 7">
            <a:extLst>
              <a:ext uri="{FF2B5EF4-FFF2-40B4-BE49-F238E27FC236}">
                <a16:creationId xmlns:a16="http://schemas.microsoft.com/office/drawing/2014/main" id="{26FDB106-EA1E-6C08-8BD8-EBE9C7A0C8FD}"/>
              </a:ext>
            </a:extLst>
          </p:cNvPr>
          <p:cNvSpPr>
            <a:spLocks noGrp="1"/>
          </p:cNvSpPr>
          <p:nvPr>
            <p:ph type="body" sz="quarter" idx="3"/>
          </p:nvPr>
        </p:nvSpPr>
        <p:spPr>
          <a:xfrm>
            <a:off x="6172200" y="1505702"/>
            <a:ext cx="5183188" cy="423992"/>
          </a:xfrm>
        </p:spPr>
        <p:txBody>
          <a:bodyPr/>
          <a:lstStyle/>
          <a:p>
            <a:r>
              <a:rPr lang="en-US" dirty="0"/>
              <a:t>Representation bias (</a:t>
            </a:r>
            <a:r>
              <a:rPr lang="en-US" dirty="0" err="1"/>
              <a:t>undersampling</a:t>
            </a:r>
            <a:r>
              <a:rPr lang="en-US" dirty="0"/>
              <a:t>)</a:t>
            </a:r>
          </a:p>
        </p:txBody>
      </p:sp>
      <p:sp>
        <p:nvSpPr>
          <p:cNvPr id="10" name="Rectangle 9">
            <a:extLst>
              <a:ext uri="{FF2B5EF4-FFF2-40B4-BE49-F238E27FC236}">
                <a16:creationId xmlns:a16="http://schemas.microsoft.com/office/drawing/2014/main" id="{A5971CDB-D51F-2642-ED2B-1CF8C045DBA2}"/>
              </a:ext>
            </a:extLst>
          </p:cNvPr>
          <p:cNvSpPr/>
          <p:nvPr/>
        </p:nvSpPr>
        <p:spPr>
          <a:xfrm>
            <a:off x="1994758" y="2115450"/>
            <a:ext cx="2011680" cy="385446"/>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4D70EE9-CC4B-6A53-2E5F-2AEDFBB4733F}"/>
              </a:ext>
            </a:extLst>
          </p:cNvPr>
          <p:cNvSpPr/>
          <p:nvPr/>
        </p:nvSpPr>
        <p:spPr>
          <a:xfrm>
            <a:off x="1994758" y="2500896"/>
            <a:ext cx="2011680" cy="385446"/>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DBECC0B-C5A7-7D86-2225-A684800FD7AD}"/>
              </a:ext>
            </a:extLst>
          </p:cNvPr>
          <p:cNvSpPr/>
          <p:nvPr/>
        </p:nvSpPr>
        <p:spPr>
          <a:xfrm>
            <a:off x="1158293" y="3466189"/>
            <a:ext cx="308758" cy="30875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26" name="Rectangle 25">
            <a:extLst>
              <a:ext uri="{FF2B5EF4-FFF2-40B4-BE49-F238E27FC236}">
                <a16:creationId xmlns:a16="http://schemas.microsoft.com/office/drawing/2014/main" id="{74371DBE-2DCF-E4CF-E751-A5B2A7CE44D7}"/>
              </a:ext>
            </a:extLst>
          </p:cNvPr>
          <p:cNvSpPr/>
          <p:nvPr/>
        </p:nvSpPr>
        <p:spPr>
          <a:xfrm>
            <a:off x="1478061" y="3466189"/>
            <a:ext cx="308758" cy="30875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27" name="Rectangle 26">
            <a:extLst>
              <a:ext uri="{FF2B5EF4-FFF2-40B4-BE49-F238E27FC236}">
                <a16:creationId xmlns:a16="http://schemas.microsoft.com/office/drawing/2014/main" id="{1D336172-E4F9-7CAF-83AA-84D6D85536F4}"/>
              </a:ext>
            </a:extLst>
          </p:cNvPr>
          <p:cNvSpPr/>
          <p:nvPr/>
        </p:nvSpPr>
        <p:spPr>
          <a:xfrm>
            <a:off x="1797829" y="3466189"/>
            <a:ext cx="308758" cy="30875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28" name="Rectangle 27">
            <a:extLst>
              <a:ext uri="{FF2B5EF4-FFF2-40B4-BE49-F238E27FC236}">
                <a16:creationId xmlns:a16="http://schemas.microsoft.com/office/drawing/2014/main" id="{1F9CA996-9046-F349-243C-2C75F7DBBBA4}"/>
              </a:ext>
            </a:extLst>
          </p:cNvPr>
          <p:cNvSpPr/>
          <p:nvPr/>
        </p:nvSpPr>
        <p:spPr>
          <a:xfrm>
            <a:off x="2117597" y="3466189"/>
            <a:ext cx="308758" cy="30875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0" name="Rectangle 29">
            <a:extLst>
              <a:ext uri="{FF2B5EF4-FFF2-40B4-BE49-F238E27FC236}">
                <a16:creationId xmlns:a16="http://schemas.microsoft.com/office/drawing/2014/main" id="{930906BA-B5AD-77DC-0E4F-D73E88425686}"/>
              </a:ext>
            </a:extLst>
          </p:cNvPr>
          <p:cNvSpPr/>
          <p:nvPr/>
        </p:nvSpPr>
        <p:spPr>
          <a:xfrm>
            <a:off x="1158293" y="3785753"/>
            <a:ext cx="308758" cy="308758"/>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1" name="Rectangle 30">
            <a:extLst>
              <a:ext uri="{FF2B5EF4-FFF2-40B4-BE49-F238E27FC236}">
                <a16:creationId xmlns:a16="http://schemas.microsoft.com/office/drawing/2014/main" id="{701D39C0-8A71-2D69-7381-5834B8A6D5C3}"/>
              </a:ext>
            </a:extLst>
          </p:cNvPr>
          <p:cNvSpPr/>
          <p:nvPr/>
        </p:nvSpPr>
        <p:spPr>
          <a:xfrm>
            <a:off x="1478061" y="3785753"/>
            <a:ext cx="308758" cy="308758"/>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2" name="Rectangle 31">
            <a:extLst>
              <a:ext uri="{FF2B5EF4-FFF2-40B4-BE49-F238E27FC236}">
                <a16:creationId xmlns:a16="http://schemas.microsoft.com/office/drawing/2014/main" id="{50D8EB3E-DE3F-E012-CD7F-AC3DC21E76CB}"/>
              </a:ext>
            </a:extLst>
          </p:cNvPr>
          <p:cNvSpPr/>
          <p:nvPr/>
        </p:nvSpPr>
        <p:spPr>
          <a:xfrm>
            <a:off x="1797829" y="3785753"/>
            <a:ext cx="308758" cy="308758"/>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3" name="Rectangle 32">
            <a:extLst>
              <a:ext uri="{FF2B5EF4-FFF2-40B4-BE49-F238E27FC236}">
                <a16:creationId xmlns:a16="http://schemas.microsoft.com/office/drawing/2014/main" id="{14321A6D-6954-2473-074C-DB4A545EFB5C}"/>
              </a:ext>
            </a:extLst>
          </p:cNvPr>
          <p:cNvSpPr/>
          <p:nvPr/>
        </p:nvSpPr>
        <p:spPr>
          <a:xfrm>
            <a:off x="2117597" y="3785753"/>
            <a:ext cx="308758" cy="30875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4" name="Rectangle 33">
            <a:extLst>
              <a:ext uri="{FF2B5EF4-FFF2-40B4-BE49-F238E27FC236}">
                <a16:creationId xmlns:a16="http://schemas.microsoft.com/office/drawing/2014/main" id="{2C0748EA-5CC4-C05D-2FBD-AEBA6E121E1B}"/>
              </a:ext>
            </a:extLst>
          </p:cNvPr>
          <p:cNvSpPr/>
          <p:nvPr/>
        </p:nvSpPr>
        <p:spPr>
          <a:xfrm>
            <a:off x="1159976" y="4099129"/>
            <a:ext cx="308758" cy="30875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5" name="Rectangle 34">
            <a:extLst>
              <a:ext uri="{FF2B5EF4-FFF2-40B4-BE49-F238E27FC236}">
                <a16:creationId xmlns:a16="http://schemas.microsoft.com/office/drawing/2014/main" id="{618E37B0-2068-C955-7887-64E82BFDC7CE}"/>
              </a:ext>
            </a:extLst>
          </p:cNvPr>
          <p:cNvSpPr/>
          <p:nvPr/>
        </p:nvSpPr>
        <p:spPr>
          <a:xfrm>
            <a:off x="1476776" y="4099129"/>
            <a:ext cx="308758" cy="30875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6" name="Rectangle 35">
            <a:extLst>
              <a:ext uri="{FF2B5EF4-FFF2-40B4-BE49-F238E27FC236}">
                <a16:creationId xmlns:a16="http://schemas.microsoft.com/office/drawing/2014/main" id="{C52C054F-2F8E-BC7A-3F65-AC157F325061}"/>
              </a:ext>
            </a:extLst>
          </p:cNvPr>
          <p:cNvSpPr/>
          <p:nvPr/>
        </p:nvSpPr>
        <p:spPr>
          <a:xfrm>
            <a:off x="1797176" y="4099129"/>
            <a:ext cx="308758" cy="30875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7" name="Rectangle 36">
            <a:extLst>
              <a:ext uri="{FF2B5EF4-FFF2-40B4-BE49-F238E27FC236}">
                <a16:creationId xmlns:a16="http://schemas.microsoft.com/office/drawing/2014/main" id="{129117D5-DFFD-BEBE-B361-ECCA8A072223}"/>
              </a:ext>
            </a:extLst>
          </p:cNvPr>
          <p:cNvSpPr/>
          <p:nvPr/>
        </p:nvSpPr>
        <p:spPr>
          <a:xfrm>
            <a:off x="2117576" y="4099129"/>
            <a:ext cx="308758" cy="30875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8" name="Rectangle 37">
            <a:extLst>
              <a:ext uri="{FF2B5EF4-FFF2-40B4-BE49-F238E27FC236}">
                <a16:creationId xmlns:a16="http://schemas.microsoft.com/office/drawing/2014/main" id="{7D77CA72-5BBF-7B14-95CA-937C134D5FD8}"/>
              </a:ext>
            </a:extLst>
          </p:cNvPr>
          <p:cNvSpPr/>
          <p:nvPr/>
        </p:nvSpPr>
        <p:spPr>
          <a:xfrm>
            <a:off x="1158293" y="4919171"/>
            <a:ext cx="308758" cy="30875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39" name="Rectangle 38">
            <a:extLst>
              <a:ext uri="{FF2B5EF4-FFF2-40B4-BE49-F238E27FC236}">
                <a16:creationId xmlns:a16="http://schemas.microsoft.com/office/drawing/2014/main" id="{AFE617C9-0AD9-4DF6-C888-20271A53C6E7}"/>
              </a:ext>
            </a:extLst>
          </p:cNvPr>
          <p:cNvSpPr/>
          <p:nvPr/>
        </p:nvSpPr>
        <p:spPr>
          <a:xfrm>
            <a:off x="1478061" y="4919171"/>
            <a:ext cx="308758" cy="30875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0" name="Rectangle 39">
            <a:extLst>
              <a:ext uri="{FF2B5EF4-FFF2-40B4-BE49-F238E27FC236}">
                <a16:creationId xmlns:a16="http://schemas.microsoft.com/office/drawing/2014/main" id="{AA390C14-CAD2-A9E4-8D84-339FD4D63CAC}"/>
              </a:ext>
            </a:extLst>
          </p:cNvPr>
          <p:cNvSpPr/>
          <p:nvPr/>
        </p:nvSpPr>
        <p:spPr>
          <a:xfrm>
            <a:off x="1797829" y="4919171"/>
            <a:ext cx="308758" cy="30875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1" name="Rectangle 40">
            <a:extLst>
              <a:ext uri="{FF2B5EF4-FFF2-40B4-BE49-F238E27FC236}">
                <a16:creationId xmlns:a16="http://schemas.microsoft.com/office/drawing/2014/main" id="{3D8B95C8-6BFB-4EC2-D8D2-0066101566FF}"/>
              </a:ext>
            </a:extLst>
          </p:cNvPr>
          <p:cNvSpPr/>
          <p:nvPr/>
        </p:nvSpPr>
        <p:spPr>
          <a:xfrm>
            <a:off x="2117597" y="4919171"/>
            <a:ext cx="308758" cy="30875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2" name="Rectangle 41">
            <a:extLst>
              <a:ext uri="{FF2B5EF4-FFF2-40B4-BE49-F238E27FC236}">
                <a16:creationId xmlns:a16="http://schemas.microsoft.com/office/drawing/2014/main" id="{8B253A1C-35A2-20F8-3972-7460C83F7670}"/>
              </a:ext>
            </a:extLst>
          </p:cNvPr>
          <p:cNvSpPr/>
          <p:nvPr/>
        </p:nvSpPr>
        <p:spPr>
          <a:xfrm>
            <a:off x="1158293" y="5238735"/>
            <a:ext cx="308758" cy="308758"/>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3" name="Rectangle 42">
            <a:extLst>
              <a:ext uri="{FF2B5EF4-FFF2-40B4-BE49-F238E27FC236}">
                <a16:creationId xmlns:a16="http://schemas.microsoft.com/office/drawing/2014/main" id="{D9246423-C9A3-FFED-F671-ADA3DD2BEB15}"/>
              </a:ext>
            </a:extLst>
          </p:cNvPr>
          <p:cNvSpPr/>
          <p:nvPr/>
        </p:nvSpPr>
        <p:spPr>
          <a:xfrm>
            <a:off x="1478061" y="5238735"/>
            <a:ext cx="308758" cy="308758"/>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4" name="Rectangle 43">
            <a:extLst>
              <a:ext uri="{FF2B5EF4-FFF2-40B4-BE49-F238E27FC236}">
                <a16:creationId xmlns:a16="http://schemas.microsoft.com/office/drawing/2014/main" id="{37FE7B2C-2B7F-CB54-8669-B3905716467C}"/>
              </a:ext>
            </a:extLst>
          </p:cNvPr>
          <p:cNvSpPr/>
          <p:nvPr/>
        </p:nvSpPr>
        <p:spPr>
          <a:xfrm>
            <a:off x="1797829" y="5238735"/>
            <a:ext cx="308758" cy="308758"/>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5" name="Rectangle 44">
            <a:extLst>
              <a:ext uri="{FF2B5EF4-FFF2-40B4-BE49-F238E27FC236}">
                <a16:creationId xmlns:a16="http://schemas.microsoft.com/office/drawing/2014/main" id="{940922D4-2DC4-4C6E-68FA-814118DBCD0F}"/>
              </a:ext>
            </a:extLst>
          </p:cNvPr>
          <p:cNvSpPr/>
          <p:nvPr/>
        </p:nvSpPr>
        <p:spPr>
          <a:xfrm>
            <a:off x="2117597" y="5238735"/>
            <a:ext cx="308758" cy="30875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6" name="Rectangle 45">
            <a:extLst>
              <a:ext uri="{FF2B5EF4-FFF2-40B4-BE49-F238E27FC236}">
                <a16:creationId xmlns:a16="http://schemas.microsoft.com/office/drawing/2014/main" id="{0870BDBC-4B32-7ADA-C765-5F300507E1B7}"/>
              </a:ext>
            </a:extLst>
          </p:cNvPr>
          <p:cNvSpPr/>
          <p:nvPr/>
        </p:nvSpPr>
        <p:spPr>
          <a:xfrm>
            <a:off x="1159976" y="5552111"/>
            <a:ext cx="308758" cy="30875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7" name="Rectangle 46">
            <a:extLst>
              <a:ext uri="{FF2B5EF4-FFF2-40B4-BE49-F238E27FC236}">
                <a16:creationId xmlns:a16="http://schemas.microsoft.com/office/drawing/2014/main" id="{C354709B-6DC7-E35C-C2D1-6B973A4AADEC}"/>
              </a:ext>
            </a:extLst>
          </p:cNvPr>
          <p:cNvSpPr/>
          <p:nvPr/>
        </p:nvSpPr>
        <p:spPr>
          <a:xfrm>
            <a:off x="1476776" y="5552111"/>
            <a:ext cx="308758" cy="30875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8" name="Rectangle 47">
            <a:extLst>
              <a:ext uri="{FF2B5EF4-FFF2-40B4-BE49-F238E27FC236}">
                <a16:creationId xmlns:a16="http://schemas.microsoft.com/office/drawing/2014/main" id="{E5B741B5-F81F-AC36-EDAF-9768C90A3B9A}"/>
              </a:ext>
            </a:extLst>
          </p:cNvPr>
          <p:cNvSpPr/>
          <p:nvPr/>
        </p:nvSpPr>
        <p:spPr>
          <a:xfrm>
            <a:off x="1797176" y="5552111"/>
            <a:ext cx="308758" cy="30875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49" name="Rectangle 48">
            <a:extLst>
              <a:ext uri="{FF2B5EF4-FFF2-40B4-BE49-F238E27FC236}">
                <a16:creationId xmlns:a16="http://schemas.microsoft.com/office/drawing/2014/main" id="{FA85C894-7543-B05A-5E46-AEE1B28BC242}"/>
              </a:ext>
            </a:extLst>
          </p:cNvPr>
          <p:cNvSpPr/>
          <p:nvPr/>
        </p:nvSpPr>
        <p:spPr>
          <a:xfrm>
            <a:off x="2117576" y="5552111"/>
            <a:ext cx="308758" cy="30875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50" name="Rectangle 49">
            <a:extLst>
              <a:ext uri="{FF2B5EF4-FFF2-40B4-BE49-F238E27FC236}">
                <a16:creationId xmlns:a16="http://schemas.microsoft.com/office/drawing/2014/main" id="{A5CE0F93-F1D9-071B-3EDB-1A411982DC47}"/>
              </a:ext>
            </a:extLst>
          </p:cNvPr>
          <p:cNvSpPr/>
          <p:nvPr/>
        </p:nvSpPr>
        <p:spPr>
          <a:xfrm>
            <a:off x="3803743" y="3466189"/>
            <a:ext cx="308758" cy="30875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3E64DBC-9EC8-4F5A-3A4B-A075B16BEBAE}"/>
              </a:ext>
            </a:extLst>
          </p:cNvPr>
          <p:cNvSpPr/>
          <p:nvPr/>
        </p:nvSpPr>
        <p:spPr>
          <a:xfrm>
            <a:off x="4123511" y="3466189"/>
            <a:ext cx="308758" cy="30875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74E15659-D670-6BBD-39CE-D89C02CACFBD}"/>
              </a:ext>
            </a:extLst>
          </p:cNvPr>
          <p:cNvSpPr/>
          <p:nvPr/>
        </p:nvSpPr>
        <p:spPr>
          <a:xfrm>
            <a:off x="4443279" y="3466189"/>
            <a:ext cx="308758" cy="30875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0D154FC6-F8C9-6F3C-CA0B-EB48F65EC847}"/>
              </a:ext>
            </a:extLst>
          </p:cNvPr>
          <p:cNvSpPr/>
          <p:nvPr/>
        </p:nvSpPr>
        <p:spPr>
          <a:xfrm>
            <a:off x="4763047" y="3466189"/>
            <a:ext cx="308758" cy="30875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E8DF00A4-47FC-3956-31D9-CC9EC909EF1C}"/>
              </a:ext>
            </a:extLst>
          </p:cNvPr>
          <p:cNvSpPr/>
          <p:nvPr/>
        </p:nvSpPr>
        <p:spPr>
          <a:xfrm>
            <a:off x="3803743" y="3785753"/>
            <a:ext cx="308758" cy="308758"/>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7B946F27-BAED-FC4B-1D53-6AA38F3EDB4C}"/>
              </a:ext>
            </a:extLst>
          </p:cNvPr>
          <p:cNvSpPr/>
          <p:nvPr/>
        </p:nvSpPr>
        <p:spPr>
          <a:xfrm>
            <a:off x="4123511" y="3785753"/>
            <a:ext cx="308758" cy="308758"/>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AF2C578A-DF37-A9D9-EB4B-0EB4058C28DE}"/>
              </a:ext>
            </a:extLst>
          </p:cNvPr>
          <p:cNvSpPr/>
          <p:nvPr/>
        </p:nvSpPr>
        <p:spPr>
          <a:xfrm>
            <a:off x="4443279" y="3785753"/>
            <a:ext cx="308758" cy="308758"/>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CC606CF1-36AE-95D0-2872-70FA00224613}"/>
              </a:ext>
            </a:extLst>
          </p:cNvPr>
          <p:cNvSpPr/>
          <p:nvPr/>
        </p:nvSpPr>
        <p:spPr>
          <a:xfrm>
            <a:off x="4763047" y="3785753"/>
            <a:ext cx="308758" cy="30875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8B55F5E-A80F-62EB-B5EB-533545225B79}"/>
              </a:ext>
            </a:extLst>
          </p:cNvPr>
          <p:cNvSpPr/>
          <p:nvPr/>
        </p:nvSpPr>
        <p:spPr>
          <a:xfrm>
            <a:off x="3805426" y="4099129"/>
            <a:ext cx="308758" cy="308758"/>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09E99502-307F-E0C6-AF63-7E3B2E859A0F}"/>
              </a:ext>
            </a:extLst>
          </p:cNvPr>
          <p:cNvSpPr/>
          <p:nvPr/>
        </p:nvSpPr>
        <p:spPr>
          <a:xfrm>
            <a:off x="4122226" y="4099129"/>
            <a:ext cx="308758" cy="308758"/>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C8229A92-1DC6-F49C-390E-C72A1A9D988B}"/>
              </a:ext>
            </a:extLst>
          </p:cNvPr>
          <p:cNvSpPr/>
          <p:nvPr/>
        </p:nvSpPr>
        <p:spPr>
          <a:xfrm>
            <a:off x="4442626" y="4099129"/>
            <a:ext cx="308758" cy="308758"/>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F33FE683-5A00-7CFE-30E9-4FBBFDF35B37}"/>
              </a:ext>
            </a:extLst>
          </p:cNvPr>
          <p:cNvSpPr/>
          <p:nvPr/>
        </p:nvSpPr>
        <p:spPr>
          <a:xfrm>
            <a:off x="4763026" y="4099129"/>
            <a:ext cx="308758" cy="30875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E976D00A-4F0E-0436-096A-E0FB28EA8DC1}"/>
              </a:ext>
            </a:extLst>
          </p:cNvPr>
          <p:cNvSpPr/>
          <p:nvPr/>
        </p:nvSpPr>
        <p:spPr>
          <a:xfrm>
            <a:off x="3803743" y="4919171"/>
            <a:ext cx="308758" cy="308758"/>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AE1F3C60-F1EC-1366-F080-82D1BB604372}"/>
              </a:ext>
            </a:extLst>
          </p:cNvPr>
          <p:cNvSpPr/>
          <p:nvPr/>
        </p:nvSpPr>
        <p:spPr>
          <a:xfrm>
            <a:off x="4123511" y="4919171"/>
            <a:ext cx="308758" cy="308758"/>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421850F4-7952-A902-6A0F-F74DBBFE55CD}"/>
              </a:ext>
            </a:extLst>
          </p:cNvPr>
          <p:cNvSpPr/>
          <p:nvPr/>
        </p:nvSpPr>
        <p:spPr>
          <a:xfrm>
            <a:off x="4443279" y="4919171"/>
            <a:ext cx="308758" cy="30875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455D3EC6-C95A-3DBE-4A3B-8BE4C7524767}"/>
              </a:ext>
            </a:extLst>
          </p:cNvPr>
          <p:cNvSpPr/>
          <p:nvPr/>
        </p:nvSpPr>
        <p:spPr>
          <a:xfrm>
            <a:off x="4763047" y="4919171"/>
            <a:ext cx="308758" cy="30875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281AB91B-10E6-A902-A826-2A5A01FE6B0D}"/>
              </a:ext>
            </a:extLst>
          </p:cNvPr>
          <p:cNvSpPr/>
          <p:nvPr/>
        </p:nvSpPr>
        <p:spPr>
          <a:xfrm>
            <a:off x="3803743" y="5238735"/>
            <a:ext cx="308758" cy="308758"/>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BF405141-BD29-6AEC-3D80-D1176C99A3FC}"/>
              </a:ext>
            </a:extLst>
          </p:cNvPr>
          <p:cNvSpPr/>
          <p:nvPr/>
        </p:nvSpPr>
        <p:spPr>
          <a:xfrm>
            <a:off x="4123511" y="5238735"/>
            <a:ext cx="308758" cy="308758"/>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71CAA5AF-71F0-10BB-7D51-E0116B4430AA}"/>
              </a:ext>
            </a:extLst>
          </p:cNvPr>
          <p:cNvSpPr/>
          <p:nvPr/>
        </p:nvSpPr>
        <p:spPr>
          <a:xfrm>
            <a:off x="4443279" y="5238735"/>
            <a:ext cx="308758" cy="308758"/>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CF20146E-D847-3245-8593-D504C9BE1AB1}"/>
              </a:ext>
            </a:extLst>
          </p:cNvPr>
          <p:cNvSpPr/>
          <p:nvPr/>
        </p:nvSpPr>
        <p:spPr>
          <a:xfrm>
            <a:off x="4763047" y="5238735"/>
            <a:ext cx="308758" cy="30875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D2F58CA2-21B3-C308-9A4A-82BFF22A0B2E}"/>
              </a:ext>
            </a:extLst>
          </p:cNvPr>
          <p:cNvSpPr/>
          <p:nvPr/>
        </p:nvSpPr>
        <p:spPr>
          <a:xfrm>
            <a:off x="3805426" y="5552111"/>
            <a:ext cx="308758" cy="30875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EC7940F0-829F-462D-5031-7C5834C990C8}"/>
              </a:ext>
            </a:extLst>
          </p:cNvPr>
          <p:cNvSpPr/>
          <p:nvPr/>
        </p:nvSpPr>
        <p:spPr>
          <a:xfrm>
            <a:off x="4122226" y="5552111"/>
            <a:ext cx="308758" cy="30875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DE7C008E-8605-A7D9-4F9D-9E6746CE4680}"/>
              </a:ext>
            </a:extLst>
          </p:cNvPr>
          <p:cNvSpPr/>
          <p:nvPr/>
        </p:nvSpPr>
        <p:spPr>
          <a:xfrm>
            <a:off x="4442626" y="5552111"/>
            <a:ext cx="308758" cy="308758"/>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35681935-129E-7561-E92B-C05E493DF341}"/>
              </a:ext>
            </a:extLst>
          </p:cNvPr>
          <p:cNvSpPr/>
          <p:nvPr/>
        </p:nvSpPr>
        <p:spPr>
          <a:xfrm>
            <a:off x="4763026" y="5552111"/>
            <a:ext cx="308758" cy="30875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Down Arrow 73">
            <a:extLst>
              <a:ext uri="{FF2B5EF4-FFF2-40B4-BE49-F238E27FC236}">
                <a16:creationId xmlns:a16="http://schemas.microsoft.com/office/drawing/2014/main" id="{95A57962-4DE8-F3E0-D5EF-CC29A593FFC3}"/>
              </a:ext>
            </a:extLst>
          </p:cNvPr>
          <p:cNvSpPr/>
          <p:nvPr/>
        </p:nvSpPr>
        <p:spPr>
          <a:xfrm>
            <a:off x="4257903" y="4495903"/>
            <a:ext cx="362246" cy="385446"/>
          </a:xfrm>
          <a:prstGeom prst="downArrow">
            <a:avLst/>
          </a:prstGeom>
          <a:solidFill>
            <a:schemeClr val="accent6"/>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75" name="Down Arrow 74">
            <a:extLst>
              <a:ext uri="{FF2B5EF4-FFF2-40B4-BE49-F238E27FC236}">
                <a16:creationId xmlns:a16="http://schemas.microsoft.com/office/drawing/2014/main" id="{6EF20936-3333-8A5E-70F7-02C595D436A3}"/>
              </a:ext>
            </a:extLst>
          </p:cNvPr>
          <p:cNvSpPr/>
          <p:nvPr/>
        </p:nvSpPr>
        <p:spPr>
          <a:xfrm>
            <a:off x="1604411" y="4477608"/>
            <a:ext cx="362246" cy="385446"/>
          </a:xfrm>
          <a:prstGeom prst="downArrow">
            <a:avLst/>
          </a:prstGeom>
          <a:solidFill>
            <a:schemeClr val="accent6"/>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E19C9E58-5F81-F7AD-39A7-9E8B076E36FF}"/>
              </a:ext>
            </a:extLst>
          </p:cNvPr>
          <p:cNvSpPr/>
          <p:nvPr/>
        </p:nvSpPr>
        <p:spPr>
          <a:xfrm>
            <a:off x="7756214" y="2076905"/>
            <a:ext cx="2011680" cy="423991"/>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A26E954D-2A52-509D-4E25-A2F8E6EE8001}"/>
              </a:ext>
            </a:extLst>
          </p:cNvPr>
          <p:cNvSpPr/>
          <p:nvPr/>
        </p:nvSpPr>
        <p:spPr>
          <a:xfrm>
            <a:off x="7756214" y="2462351"/>
            <a:ext cx="2011680" cy="423991"/>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024D4910-4607-02E3-B5F5-C82E855E633D}"/>
              </a:ext>
            </a:extLst>
          </p:cNvPr>
          <p:cNvSpPr/>
          <p:nvPr/>
        </p:nvSpPr>
        <p:spPr>
          <a:xfrm>
            <a:off x="6821879" y="3431478"/>
            <a:ext cx="308758" cy="3396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0" name="Rectangle 79">
            <a:extLst>
              <a:ext uri="{FF2B5EF4-FFF2-40B4-BE49-F238E27FC236}">
                <a16:creationId xmlns:a16="http://schemas.microsoft.com/office/drawing/2014/main" id="{4F88851D-33BD-7C3A-A028-05B26DBAD787}"/>
              </a:ext>
            </a:extLst>
          </p:cNvPr>
          <p:cNvSpPr/>
          <p:nvPr/>
        </p:nvSpPr>
        <p:spPr>
          <a:xfrm>
            <a:off x="7141647" y="3431478"/>
            <a:ext cx="308758" cy="3396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1" name="Rectangle 80">
            <a:extLst>
              <a:ext uri="{FF2B5EF4-FFF2-40B4-BE49-F238E27FC236}">
                <a16:creationId xmlns:a16="http://schemas.microsoft.com/office/drawing/2014/main" id="{96B58934-DF1E-68E1-7650-D95CF7577832}"/>
              </a:ext>
            </a:extLst>
          </p:cNvPr>
          <p:cNvSpPr/>
          <p:nvPr/>
        </p:nvSpPr>
        <p:spPr>
          <a:xfrm>
            <a:off x="7461415" y="3431478"/>
            <a:ext cx="308758" cy="3396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2" name="Rectangle 81">
            <a:extLst>
              <a:ext uri="{FF2B5EF4-FFF2-40B4-BE49-F238E27FC236}">
                <a16:creationId xmlns:a16="http://schemas.microsoft.com/office/drawing/2014/main" id="{40EED1EE-0D7A-2BB8-5166-B1AB6E029CF2}"/>
              </a:ext>
            </a:extLst>
          </p:cNvPr>
          <p:cNvSpPr/>
          <p:nvPr/>
        </p:nvSpPr>
        <p:spPr>
          <a:xfrm>
            <a:off x="7781183" y="3431478"/>
            <a:ext cx="308758" cy="339634"/>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3" name="Rectangle 82">
            <a:extLst>
              <a:ext uri="{FF2B5EF4-FFF2-40B4-BE49-F238E27FC236}">
                <a16:creationId xmlns:a16="http://schemas.microsoft.com/office/drawing/2014/main" id="{ABE04E8D-209F-5820-0C02-D5C4831EDD1F}"/>
              </a:ext>
            </a:extLst>
          </p:cNvPr>
          <p:cNvSpPr/>
          <p:nvPr/>
        </p:nvSpPr>
        <p:spPr>
          <a:xfrm>
            <a:off x="6821879" y="3751042"/>
            <a:ext cx="308758" cy="339634"/>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4" name="Rectangle 83">
            <a:extLst>
              <a:ext uri="{FF2B5EF4-FFF2-40B4-BE49-F238E27FC236}">
                <a16:creationId xmlns:a16="http://schemas.microsoft.com/office/drawing/2014/main" id="{744A8891-EDED-27E7-3CDC-4E3E63F84547}"/>
              </a:ext>
            </a:extLst>
          </p:cNvPr>
          <p:cNvSpPr/>
          <p:nvPr/>
        </p:nvSpPr>
        <p:spPr>
          <a:xfrm>
            <a:off x="7141647" y="3751042"/>
            <a:ext cx="308758" cy="339634"/>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5" name="Rectangle 84">
            <a:extLst>
              <a:ext uri="{FF2B5EF4-FFF2-40B4-BE49-F238E27FC236}">
                <a16:creationId xmlns:a16="http://schemas.microsoft.com/office/drawing/2014/main" id="{B8E489C7-F717-7406-1BFC-0E056AC2A4B3}"/>
              </a:ext>
            </a:extLst>
          </p:cNvPr>
          <p:cNvSpPr/>
          <p:nvPr/>
        </p:nvSpPr>
        <p:spPr>
          <a:xfrm>
            <a:off x="7461415" y="3751042"/>
            <a:ext cx="308758" cy="339634"/>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6" name="Rectangle 85">
            <a:extLst>
              <a:ext uri="{FF2B5EF4-FFF2-40B4-BE49-F238E27FC236}">
                <a16:creationId xmlns:a16="http://schemas.microsoft.com/office/drawing/2014/main" id="{2090F154-07CE-38C8-A563-D6C3F062CF58}"/>
              </a:ext>
            </a:extLst>
          </p:cNvPr>
          <p:cNvSpPr/>
          <p:nvPr/>
        </p:nvSpPr>
        <p:spPr>
          <a:xfrm>
            <a:off x="7781183" y="3751042"/>
            <a:ext cx="308758" cy="339634"/>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7" name="Rectangle 86">
            <a:extLst>
              <a:ext uri="{FF2B5EF4-FFF2-40B4-BE49-F238E27FC236}">
                <a16:creationId xmlns:a16="http://schemas.microsoft.com/office/drawing/2014/main" id="{D7CF45CE-E6A1-0377-CCDF-DCD81F1FE2F9}"/>
              </a:ext>
            </a:extLst>
          </p:cNvPr>
          <p:cNvSpPr/>
          <p:nvPr/>
        </p:nvSpPr>
        <p:spPr>
          <a:xfrm>
            <a:off x="6823562" y="4064418"/>
            <a:ext cx="308758" cy="33963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8" name="Rectangle 87">
            <a:extLst>
              <a:ext uri="{FF2B5EF4-FFF2-40B4-BE49-F238E27FC236}">
                <a16:creationId xmlns:a16="http://schemas.microsoft.com/office/drawing/2014/main" id="{982F39A8-9B10-8142-77ED-8263F5BBFC9E}"/>
              </a:ext>
            </a:extLst>
          </p:cNvPr>
          <p:cNvSpPr/>
          <p:nvPr/>
        </p:nvSpPr>
        <p:spPr>
          <a:xfrm>
            <a:off x="7140362" y="4064418"/>
            <a:ext cx="308758" cy="33963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89" name="Rectangle 88">
            <a:extLst>
              <a:ext uri="{FF2B5EF4-FFF2-40B4-BE49-F238E27FC236}">
                <a16:creationId xmlns:a16="http://schemas.microsoft.com/office/drawing/2014/main" id="{18058CDB-16A4-FADB-D5D8-407AC4AAB4CB}"/>
              </a:ext>
            </a:extLst>
          </p:cNvPr>
          <p:cNvSpPr/>
          <p:nvPr/>
        </p:nvSpPr>
        <p:spPr>
          <a:xfrm>
            <a:off x="7460762" y="4064418"/>
            <a:ext cx="308758" cy="33963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0" name="Rectangle 89">
            <a:extLst>
              <a:ext uri="{FF2B5EF4-FFF2-40B4-BE49-F238E27FC236}">
                <a16:creationId xmlns:a16="http://schemas.microsoft.com/office/drawing/2014/main" id="{31D647A8-16DC-3BF3-00E5-D3FDD5139017}"/>
              </a:ext>
            </a:extLst>
          </p:cNvPr>
          <p:cNvSpPr/>
          <p:nvPr/>
        </p:nvSpPr>
        <p:spPr>
          <a:xfrm>
            <a:off x="7781162" y="4064418"/>
            <a:ext cx="308758" cy="339634"/>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1" name="Rectangle 90">
            <a:extLst>
              <a:ext uri="{FF2B5EF4-FFF2-40B4-BE49-F238E27FC236}">
                <a16:creationId xmlns:a16="http://schemas.microsoft.com/office/drawing/2014/main" id="{2F48234C-76B3-5E14-8C66-242A1C6B74CA}"/>
              </a:ext>
            </a:extLst>
          </p:cNvPr>
          <p:cNvSpPr/>
          <p:nvPr/>
        </p:nvSpPr>
        <p:spPr>
          <a:xfrm>
            <a:off x="6821879" y="4884460"/>
            <a:ext cx="308758" cy="3396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2" name="Rectangle 91">
            <a:extLst>
              <a:ext uri="{FF2B5EF4-FFF2-40B4-BE49-F238E27FC236}">
                <a16:creationId xmlns:a16="http://schemas.microsoft.com/office/drawing/2014/main" id="{2C3EF6CE-DF35-C42A-B9F3-3402472FD8E2}"/>
              </a:ext>
            </a:extLst>
          </p:cNvPr>
          <p:cNvSpPr/>
          <p:nvPr/>
        </p:nvSpPr>
        <p:spPr>
          <a:xfrm>
            <a:off x="7141647" y="4884460"/>
            <a:ext cx="308758" cy="3396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3" name="Rectangle 92">
            <a:extLst>
              <a:ext uri="{FF2B5EF4-FFF2-40B4-BE49-F238E27FC236}">
                <a16:creationId xmlns:a16="http://schemas.microsoft.com/office/drawing/2014/main" id="{E4F29F42-3305-7AA3-12E7-33643D0B8F15}"/>
              </a:ext>
            </a:extLst>
          </p:cNvPr>
          <p:cNvSpPr/>
          <p:nvPr/>
        </p:nvSpPr>
        <p:spPr>
          <a:xfrm>
            <a:off x="7461415" y="4884460"/>
            <a:ext cx="308758" cy="33963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4" name="Rectangle 93">
            <a:extLst>
              <a:ext uri="{FF2B5EF4-FFF2-40B4-BE49-F238E27FC236}">
                <a16:creationId xmlns:a16="http://schemas.microsoft.com/office/drawing/2014/main" id="{3C89B3CE-FBD5-4814-7E8D-677C827BB4FD}"/>
              </a:ext>
            </a:extLst>
          </p:cNvPr>
          <p:cNvSpPr/>
          <p:nvPr/>
        </p:nvSpPr>
        <p:spPr>
          <a:xfrm>
            <a:off x="7781183" y="4884460"/>
            <a:ext cx="308758" cy="339634"/>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5" name="Rectangle 94">
            <a:extLst>
              <a:ext uri="{FF2B5EF4-FFF2-40B4-BE49-F238E27FC236}">
                <a16:creationId xmlns:a16="http://schemas.microsoft.com/office/drawing/2014/main" id="{90EF970B-E98B-1591-2FC7-576B4FA0BC36}"/>
              </a:ext>
            </a:extLst>
          </p:cNvPr>
          <p:cNvSpPr/>
          <p:nvPr/>
        </p:nvSpPr>
        <p:spPr>
          <a:xfrm>
            <a:off x="6821879" y="5204024"/>
            <a:ext cx="308758" cy="339634"/>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6" name="Rectangle 95">
            <a:extLst>
              <a:ext uri="{FF2B5EF4-FFF2-40B4-BE49-F238E27FC236}">
                <a16:creationId xmlns:a16="http://schemas.microsoft.com/office/drawing/2014/main" id="{725BB9F9-AC60-084C-4B24-2AF30AEE2745}"/>
              </a:ext>
            </a:extLst>
          </p:cNvPr>
          <p:cNvSpPr/>
          <p:nvPr/>
        </p:nvSpPr>
        <p:spPr>
          <a:xfrm>
            <a:off x="7141647" y="5204024"/>
            <a:ext cx="308758" cy="339634"/>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7" name="Rectangle 96">
            <a:extLst>
              <a:ext uri="{FF2B5EF4-FFF2-40B4-BE49-F238E27FC236}">
                <a16:creationId xmlns:a16="http://schemas.microsoft.com/office/drawing/2014/main" id="{6A6CB0B1-4D28-C7BA-D51E-637D442CC718}"/>
              </a:ext>
            </a:extLst>
          </p:cNvPr>
          <p:cNvSpPr/>
          <p:nvPr/>
        </p:nvSpPr>
        <p:spPr>
          <a:xfrm>
            <a:off x="7461415" y="5204024"/>
            <a:ext cx="308758" cy="339634"/>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8" name="Rectangle 97">
            <a:extLst>
              <a:ext uri="{FF2B5EF4-FFF2-40B4-BE49-F238E27FC236}">
                <a16:creationId xmlns:a16="http://schemas.microsoft.com/office/drawing/2014/main" id="{1A5D177D-ADDD-48B7-07D6-5AAD69D62D1F}"/>
              </a:ext>
            </a:extLst>
          </p:cNvPr>
          <p:cNvSpPr/>
          <p:nvPr/>
        </p:nvSpPr>
        <p:spPr>
          <a:xfrm>
            <a:off x="7781183" y="5204024"/>
            <a:ext cx="308758" cy="339634"/>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99" name="Rectangle 98">
            <a:extLst>
              <a:ext uri="{FF2B5EF4-FFF2-40B4-BE49-F238E27FC236}">
                <a16:creationId xmlns:a16="http://schemas.microsoft.com/office/drawing/2014/main" id="{AFDB4CAE-E7DB-D75C-891E-4D17E9CB5EF9}"/>
              </a:ext>
            </a:extLst>
          </p:cNvPr>
          <p:cNvSpPr/>
          <p:nvPr/>
        </p:nvSpPr>
        <p:spPr>
          <a:xfrm>
            <a:off x="6823562" y="5517400"/>
            <a:ext cx="308758" cy="33963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100" name="Rectangle 99">
            <a:extLst>
              <a:ext uri="{FF2B5EF4-FFF2-40B4-BE49-F238E27FC236}">
                <a16:creationId xmlns:a16="http://schemas.microsoft.com/office/drawing/2014/main" id="{7E504B0F-51B8-1EF3-1AB3-AB079DE48854}"/>
              </a:ext>
            </a:extLst>
          </p:cNvPr>
          <p:cNvSpPr/>
          <p:nvPr/>
        </p:nvSpPr>
        <p:spPr>
          <a:xfrm>
            <a:off x="7140362" y="5517400"/>
            <a:ext cx="308758" cy="33963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101" name="Rectangle 100">
            <a:extLst>
              <a:ext uri="{FF2B5EF4-FFF2-40B4-BE49-F238E27FC236}">
                <a16:creationId xmlns:a16="http://schemas.microsoft.com/office/drawing/2014/main" id="{598AD92D-077D-FE6A-46B4-528F60B682A6}"/>
              </a:ext>
            </a:extLst>
          </p:cNvPr>
          <p:cNvSpPr/>
          <p:nvPr/>
        </p:nvSpPr>
        <p:spPr>
          <a:xfrm>
            <a:off x="7460762" y="5517400"/>
            <a:ext cx="308758" cy="33963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102" name="Rectangle 101">
            <a:extLst>
              <a:ext uri="{FF2B5EF4-FFF2-40B4-BE49-F238E27FC236}">
                <a16:creationId xmlns:a16="http://schemas.microsoft.com/office/drawing/2014/main" id="{B29666A0-A281-82BF-7228-71A9EEAE47DF}"/>
              </a:ext>
            </a:extLst>
          </p:cNvPr>
          <p:cNvSpPr/>
          <p:nvPr/>
        </p:nvSpPr>
        <p:spPr>
          <a:xfrm>
            <a:off x="7781162" y="5517400"/>
            <a:ext cx="308758" cy="339634"/>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
        <p:nvSpPr>
          <p:cNvPr id="103" name="Rectangle 102">
            <a:extLst>
              <a:ext uri="{FF2B5EF4-FFF2-40B4-BE49-F238E27FC236}">
                <a16:creationId xmlns:a16="http://schemas.microsoft.com/office/drawing/2014/main" id="{2CD0B87C-906C-DAA0-1042-5E52D527D284}"/>
              </a:ext>
            </a:extLst>
          </p:cNvPr>
          <p:cNvSpPr/>
          <p:nvPr/>
        </p:nvSpPr>
        <p:spPr>
          <a:xfrm>
            <a:off x="9766461" y="3431478"/>
            <a:ext cx="308758" cy="339634"/>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EA1F35D9-6C57-F594-F0E7-4ED264CBFC94}"/>
              </a:ext>
            </a:extLst>
          </p:cNvPr>
          <p:cNvSpPr/>
          <p:nvPr/>
        </p:nvSpPr>
        <p:spPr>
          <a:xfrm>
            <a:off x="10086229" y="3431478"/>
            <a:ext cx="308758" cy="339634"/>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E01FF966-0408-0AF5-7EFF-9B1C6AFAA2E1}"/>
              </a:ext>
            </a:extLst>
          </p:cNvPr>
          <p:cNvSpPr/>
          <p:nvPr/>
        </p:nvSpPr>
        <p:spPr>
          <a:xfrm>
            <a:off x="10405997" y="3431478"/>
            <a:ext cx="308758" cy="339634"/>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9EBD5AB3-A5C3-C62C-DC13-8C05615A9012}"/>
              </a:ext>
            </a:extLst>
          </p:cNvPr>
          <p:cNvSpPr/>
          <p:nvPr/>
        </p:nvSpPr>
        <p:spPr>
          <a:xfrm>
            <a:off x="10725765" y="3431478"/>
            <a:ext cx="308758" cy="33963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2F39E71C-1B42-B95F-6F23-9AA8064DBBCF}"/>
              </a:ext>
            </a:extLst>
          </p:cNvPr>
          <p:cNvSpPr/>
          <p:nvPr/>
        </p:nvSpPr>
        <p:spPr>
          <a:xfrm>
            <a:off x="9766461" y="3751042"/>
            <a:ext cx="308758" cy="33963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D5D9464C-2B30-DF7F-5B58-07471BFD2B94}"/>
              </a:ext>
            </a:extLst>
          </p:cNvPr>
          <p:cNvSpPr/>
          <p:nvPr/>
        </p:nvSpPr>
        <p:spPr>
          <a:xfrm>
            <a:off x="10086229" y="3751042"/>
            <a:ext cx="308758" cy="33963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3F2586E5-F843-A112-0CB2-17DAC4768EAC}"/>
              </a:ext>
            </a:extLst>
          </p:cNvPr>
          <p:cNvSpPr/>
          <p:nvPr/>
        </p:nvSpPr>
        <p:spPr>
          <a:xfrm>
            <a:off x="10405997" y="3751042"/>
            <a:ext cx="308758" cy="339634"/>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BD440890-2FFA-BD80-98B1-FE72BEE41020}"/>
              </a:ext>
            </a:extLst>
          </p:cNvPr>
          <p:cNvSpPr/>
          <p:nvPr/>
        </p:nvSpPr>
        <p:spPr>
          <a:xfrm>
            <a:off x="10725765" y="3751042"/>
            <a:ext cx="308758" cy="33963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67BA810D-BA4D-D58F-0519-8FA6D3BEEE6D}"/>
              </a:ext>
            </a:extLst>
          </p:cNvPr>
          <p:cNvSpPr/>
          <p:nvPr/>
        </p:nvSpPr>
        <p:spPr>
          <a:xfrm>
            <a:off x="9768144" y="4064418"/>
            <a:ext cx="308758" cy="339634"/>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64E9C8DF-9E97-EB1F-2767-1222469565F4}"/>
              </a:ext>
            </a:extLst>
          </p:cNvPr>
          <p:cNvSpPr/>
          <p:nvPr/>
        </p:nvSpPr>
        <p:spPr>
          <a:xfrm>
            <a:off x="10084944" y="4064418"/>
            <a:ext cx="308758" cy="339634"/>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47EAB5C8-F3BE-DBDC-5095-F70139FEC089}"/>
              </a:ext>
            </a:extLst>
          </p:cNvPr>
          <p:cNvSpPr/>
          <p:nvPr/>
        </p:nvSpPr>
        <p:spPr>
          <a:xfrm>
            <a:off x="10405344" y="4064418"/>
            <a:ext cx="308758" cy="339634"/>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BA64916C-10C8-6DAD-98F4-AE581EB91C7D}"/>
              </a:ext>
            </a:extLst>
          </p:cNvPr>
          <p:cNvSpPr/>
          <p:nvPr/>
        </p:nvSpPr>
        <p:spPr>
          <a:xfrm>
            <a:off x="10725744" y="4064418"/>
            <a:ext cx="308758" cy="33963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05EA3C98-4F57-7455-55D3-B73AD44CA463}"/>
              </a:ext>
            </a:extLst>
          </p:cNvPr>
          <p:cNvSpPr/>
          <p:nvPr/>
        </p:nvSpPr>
        <p:spPr>
          <a:xfrm>
            <a:off x="9766461" y="5201467"/>
            <a:ext cx="308758" cy="339634"/>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78DF39CB-F45F-B0F3-5DAE-68488064AA8A}"/>
              </a:ext>
            </a:extLst>
          </p:cNvPr>
          <p:cNvSpPr/>
          <p:nvPr/>
        </p:nvSpPr>
        <p:spPr>
          <a:xfrm>
            <a:off x="10086229" y="5201467"/>
            <a:ext cx="308758" cy="339634"/>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AC6D79A7-3E4B-6607-7F70-E33FB080E204}"/>
              </a:ext>
            </a:extLst>
          </p:cNvPr>
          <p:cNvSpPr/>
          <p:nvPr/>
        </p:nvSpPr>
        <p:spPr>
          <a:xfrm>
            <a:off x="10405997" y="5201467"/>
            <a:ext cx="308758" cy="339634"/>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5426370D-50DD-EF4D-FD13-FFE1B334B834}"/>
              </a:ext>
            </a:extLst>
          </p:cNvPr>
          <p:cNvSpPr/>
          <p:nvPr/>
        </p:nvSpPr>
        <p:spPr>
          <a:xfrm>
            <a:off x="10725765" y="5201467"/>
            <a:ext cx="308758" cy="33963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Down Arrow 126">
            <a:extLst>
              <a:ext uri="{FF2B5EF4-FFF2-40B4-BE49-F238E27FC236}">
                <a16:creationId xmlns:a16="http://schemas.microsoft.com/office/drawing/2014/main" id="{98E40FE0-CEDB-8C4E-DA74-E989A1A443A6}"/>
              </a:ext>
            </a:extLst>
          </p:cNvPr>
          <p:cNvSpPr/>
          <p:nvPr/>
        </p:nvSpPr>
        <p:spPr>
          <a:xfrm>
            <a:off x="10220621" y="4490249"/>
            <a:ext cx="362246" cy="624701"/>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28" name="Down Arrow 127">
            <a:extLst>
              <a:ext uri="{FF2B5EF4-FFF2-40B4-BE49-F238E27FC236}">
                <a16:creationId xmlns:a16="http://schemas.microsoft.com/office/drawing/2014/main" id="{4986D7B1-14D1-F6DA-2B1A-3C7DCFEAA601}"/>
              </a:ext>
            </a:extLst>
          </p:cNvPr>
          <p:cNvSpPr/>
          <p:nvPr/>
        </p:nvSpPr>
        <p:spPr>
          <a:xfrm>
            <a:off x="7267997" y="4439063"/>
            <a:ext cx="362246" cy="423991"/>
          </a:xfrm>
          <a:prstGeom prst="downArrow">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133" name="Elbow Connector 132">
            <a:extLst>
              <a:ext uri="{FF2B5EF4-FFF2-40B4-BE49-F238E27FC236}">
                <a16:creationId xmlns:a16="http://schemas.microsoft.com/office/drawing/2014/main" id="{B82431BC-165D-4512-35E4-9BA40DB89BCA}"/>
              </a:ext>
            </a:extLst>
          </p:cNvPr>
          <p:cNvCxnSpPr>
            <a:stCxn id="11" idx="3"/>
          </p:cNvCxnSpPr>
          <p:nvPr/>
        </p:nvCxnSpPr>
        <p:spPr>
          <a:xfrm>
            <a:off x="4006438" y="2693619"/>
            <a:ext cx="424546" cy="772570"/>
          </a:xfrm>
          <a:prstGeom prst="bentConnector2">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Elbow Connector 134">
            <a:extLst>
              <a:ext uri="{FF2B5EF4-FFF2-40B4-BE49-F238E27FC236}">
                <a16:creationId xmlns:a16="http://schemas.microsoft.com/office/drawing/2014/main" id="{C42BB536-E744-B72E-0417-06329A166C31}"/>
              </a:ext>
            </a:extLst>
          </p:cNvPr>
          <p:cNvCxnSpPr>
            <a:stCxn id="10" idx="1"/>
          </p:cNvCxnSpPr>
          <p:nvPr/>
        </p:nvCxnSpPr>
        <p:spPr>
          <a:xfrm rot="10800000" flipV="1">
            <a:off x="1785534" y="2308173"/>
            <a:ext cx="209224" cy="1158016"/>
          </a:xfrm>
          <a:prstGeom prst="bentConnector2">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Elbow Connector 136">
            <a:extLst>
              <a:ext uri="{FF2B5EF4-FFF2-40B4-BE49-F238E27FC236}">
                <a16:creationId xmlns:a16="http://schemas.microsoft.com/office/drawing/2014/main" id="{74A342B9-DD69-1883-980F-042B0794B290}"/>
              </a:ext>
            </a:extLst>
          </p:cNvPr>
          <p:cNvCxnSpPr>
            <a:stCxn id="45" idx="3"/>
            <a:endCxn id="11" idx="2"/>
          </p:cNvCxnSpPr>
          <p:nvPr/>
        </p:nvCxnSpPr>
        <p:spPr>
          <a:xfrm flipV="1">
            <a:off x="2426355" y="2886342"/>
            <a:ext cx="574243" cy="2506772"/>
          </a:xfrm>
          <a:prstGeom prst="bentConnector2">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Elbow Connector 140">
            <a:extLst>
              <a:ext uri="{FF2B5EF4-FFF2-40B4-BE49-F238E27FC236}">
                <a16:creationId xmlns:a16="http://schemas.microsoft.com/office/drawing/2014/main" id="{C74A10BF-A522-86CD-9339-256139829D61}"/>
              </a:ext>
            </a:extLst>
          </p:cNvPr>
          <p:cNvCxnSpPr>
            <a:stCxn id="66" idx="1"/>
            <a:endCxn id="11" idx="2"/>
          </p:cNvCxnSpPr>
          <p:nvPr/>
        </p:nvCxnSpPr>
        <p:spPr>
          <a:xfrm rot="10800000">
            <a:off x="3000599" y="2886342"/>
            <a:ext cx="803145" cy="2506772"/>
          </a:xfrm>
          <a:prstGeom prst="bentConnector2">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Elbow Connector 142">
            <a:extLst>
              <a:ext uri="{FF2B5EF4-FFF2-40B4-BE49-F238E27FC236}">
                <a16:creationId xmlns:a16="http://schemas.microsoft.com/office/drawing/2014/main" id="{EAE252E3-08EC-A358-19E6-D521A1DB4B2C}"/>
              </a:ext>
            </a:extLst>
          </p:cNvPr>
          <p:cNvCxnSpPr>
            <a:stCxn id="98" idx="3"/>
            <a:endCxn id="78" idx="2"/>
          </p:cNvCxnSpPr>
          <p:nvPr/>
        </p:nvCxnSpPr>
        <p:spPr>
          <a:xfrm flipV="1">
            <a:off x="8089941" y="2886342"/>
            <a:ext cx="672113" cy="2487499"/>
          </a:xfrm>
          <a:prstGeom prst="bentConnector2">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Elbow Connector 144">
            <a:extLst>
              <a:ext uri="{FF2B5EF4-FFF2-40B4-BE49-F238E27FC236}">
                <a16:creationId xmlns:a16="http://schemas.microsoft.com/office/drawing/2014/main" id="{559ACE77-A5AD-21F0-CC8F-7E4454CD44F6}"/>
              </a:ext>
            </a:extLst>
          </p:cNvPr>
          <p:cNvCxnSpPr>
            <a:stCxn id="115" idx="1"/>
            <a:endCxn id="78" idx="2"/>
          </p:cNvCxnSpPr>
          <p:nvPr/>
        </p:nvCxnSpPr>
        <p:spPr>
          <a:xfrm rot="10800000">
            <a:off x="8762055" y="2886342"/>
            <a:ext cx="1004407" cy="2484942"/>
          </a:xfrm>
          <a:prstGeom prst="bentConnector2">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Elbow Connector 146">
            <a:extLst>
              <a:ext uri="{FF2B5EF4-FFF2-40B4-BE49-F238E27FC236}">
                <a16:creationId xmlns:a16="http://schemas.microsoft.com/office/drawing/2014/main" id="{6EA7C2CD-F91E-FE39-887E-FB735D021F5F}"/>
              </a:ext>
            </a:extLst>
          </p:cNvPr>
          <p:cNvCxnSpPr>
            <a:stCxn id="77" idx="1"/>
          </p:cNvCxnSpPr>
          <p:nvPr/>
        </p:nvCxnSpPr>
        <p:spPr>
          <a:xfrm rot="10800000" flipV="1">
            <a:off x="7449120" y="2288900"/>
            <a:ext cx="307094" cy="1142577"/>
          </a:xfrm>
          <a:prstGeom prst="bentConnector2">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Elbow Connector 150">
            <a:extLst>
              <a:ext uri="{FF2B5EF4-FFF2-40B4-BE49-F238E27FC236}">
                <a16:creationId xmlns:a16="http://schemas.microsoft.com/office/drawing/2014/main" id="{AE73E929-B49B-C1DB-6A16-F9F802C26C7D}"/>
              </a:ext>
            </a:extLst>
          </p:cNvPr>
          <p:cNvCxnSpPr>
            <a:stCxn id="78" idx="3"/>
          </p:cNvCxnSpPr>
          <p:nvPr/>
        </p:nvCxnSpPr>
        <p:spPr>
          <a:xfrm>
            <a:off x="9767894" y="2674347"/>
            <a:ext cx="625808" cy="757130"/>
          </a:xfrm>
          <a:prstGeom prst="bentConnector2">
            <a:avLst/>
          </a:prstGeom>
          <a:ln w="635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 name="Text Placeholder 5">
            <a:extLst>
              <a:ext uri="{FF2B5EF4-FFF2-40B4-BE49-F238E27FC236}">
                <a16:creationId xmlns:a16="http://schemas.microsoft.com/office/drawing/2014/main" id="{84BB17E7-23EC-45EA-FCEA-B4370A20952F}"/>
              </a:ext>
            </a:extLst>
          </p:cNvPr>
          <p:cNvSpPr txBox="1">
            <a:spLocks/>
          </p:cNvSpPr>
          <p:nvPr/>
        </p:nvSpPr>
        <p:spPr>
          <a:xfrm>
            <a:off x="839788" y="6160157"/>
            <a:ext cx="5157787" cy="423992"/>
          </a:xfrm>
          <a:prstGeom prst="rect">
            <a:avLst/>
          </a:prstGeom>
        </p:spPr>
        <p:txBody>
          <a:bodyPr vert="horz" lIns="91440" tIns="45720" rIns="91440" bIns="45720" rtlCol="0" anchor="b">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b="0" dirty="0"/>
              <a:t>Result of bias: Data for disadvantaged group is noisy; predictions will not capture true relationship between variables.</a:t>
            </a:r>
          </a:p>
        </p:txBody>
      </p:sp>
      <p:sp>
        <p:nvSpPr>
          <p:cNvPr id="4" name="Text Placeholder 5">
            <a:extLst>
              <a:ext uri="{FF2B5EF4-FFF2-40B4-BE49-F238E27FC236}">
                <a16:creationId xmlns:a16="http://schemas.microsoft.com/office/drawing/2014/main" id="{1DA05F94-1E37-5CFD-42B2-CF6F6A18C6E2}"/>
              </a:ext>
            </a:extLst>
          </p:cNvPr>
          <p:cNvSpPr txBox="1">
            <a:spLocks/>
          </p:cNvSpPr>
          <p:nvPr/>
        </p:nvSpPr>
        <p:spPr>
          <a:xfrm>
            <a:off x="6174000" y="6159600"/>
            <a:ext cx="5700843" cy="423992"/>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500" b="0" dirty="0"/>
              <a:t>Result of bias: Data is heavily imbalanced against the disadvantaged group; predictions will be too heavily influenced by advantaged group.</a:t>
            </a:r>
          </a:p>
        </p:txBody>
      </p:sp>
      <p:pic>
        <p:nvPicPr>
          <p:cNvPr id="14" name="Audio 13">
            <a:hlinkClick r:id="" action="ppaction://media"/>
            <a:extLst>
              <a:ext uri="{FF2B5EF4-FFF2-40B4-BE49-F238E27FC236}">
                <a16:creationId xmlns:a16="http://schemas.microsoft.com/office/drawing/2014/main" id="{7A2C0043-1EB8-1A61-1160-106E3BB82C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34262605"/>
      </p:ext>
    </p:extLst>
  </p:cSld>
  <p:clrMapOvr>
    <a:masterClrMapping/>
  </p:clrMapOvr>
  <mc:AlternateContent xmlns:mc="http://schemas.openxmlformats.org/markup-compatibility/2006">
    <mc:Choice xmlns:p14="http://schemas.microsoft.com/office/powerpoint/2010/main" Requires="p14">
      <p:transition spd="slow" p14:dur="2000" advTm="108746"/>
    </mc:Choice>
    <mc:Fallback>
      <p:transition spd="slow" advTm="108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3A1C16-2B9C-C997-8FEB-2FE87C885F5A}"/>
              </a:ext>
            </a:extLst>
          </p:cNvPr>
          <p:cNvSpPr>
            <a:spLocks noGrp="1"/>
          </p:cNvSpPr>
          <p:nvPr>
            <p:ph type="title"/>
          </p:nvPr>
        </p:nvSpPr>
        <p:spPr>
          <a:xfrm>
            <a:off x="1008184" y="174032"/>
            <a:ext cx="10175631" cy="1111843"/>
          </a:xfrm>
        </p:spPr>
        <p:txBody>
          <a:bodyPr vert="horz" lIns="91440" tIns="45720" rIns="91440" bIns="45720" rtlCol="0" anchor="ctr">
            <a:normAutofit/>
          </a:bodyPr>
          <a:lstStyle/>
          <a:p>
            <a:r>
              <a:rPr lang="en-US" sz="4000" kern="1200" dirty="0">
                <a:solidFill>
                  <a:schemeClr val="tx1"/>
                </a:solidFill>
                <a:latin typeface="+mj-lt"/>
                <a:ea typeface="+mj-ea"/>
                <a:cs typeface="+mj-cs"/>
              </a:rPr>
              <a:t>Results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BABA4336-0B46-DA1A-FBC6-E8F16E1C787B}"/>
                  </a:ext>
                </a:extLst>
              </p:cNvPr>
              <p:cNvSpPr txBox="1"/>
              <p:nvPr/>
            </p:nvSpPr>
            <p:spPr>
              <a:xfrm>
                <a:off x="1225864" y="1446655"/>
                <a:ext cx="9734177" cy="767904"/>
              </a:xfrm>
              <a:prstGeom prst="rect">
                <a:avLst/>
              </a:prstGeom>
            </p:spPr>
            <p:txBody>
              <a:bodyPr vert="horz" lIns="91440" tIns="45720" rIns="91440" bIns="45720" rtlCol="0" anchor="ctr">
                <a:normAutofit/>
              </a:bodyPr>
              <a:lstStyle/>
              <a:p>
                <a:pPr>
                  <a:lnSpc>
                    <a:spcPct val="90000"/>
                  </a:lnSpc>
                  <a:spcAft>
                    <a:spcPts val="600"/>
                  </a:spcAft>
                </a:pPr>
                <a:r>
                  <a:rPr lang="en-US" sz="1600" dirty="0"/>
                  <a:t>Let </a:t>
                </a:r>
                <a14:m>
                  <m:oMath xmlns:m="http://schemas.openxmlformats.org/officeDocument/2006/math">
                    <m:r>
                      <m:rPr>
                        <m:sty m:val="p"/>
                      </m:rPr>
                      <a:rPr lang="en-US" sz="1600" b="0" i="0">
                        <a:latin typeface="Cambria Math" panose="02040503050406030204" pitchFamily="18" charset="0"/>
                      </a:rPr>
                      <m:t>Δ</m:t>
                    </m:r>
                    <m:r>
                      <m:rPr>
                        <m:sty m:val="p"/>
                      </m:rPr>
                      <a:rPr lang="en-US" sz="1600" b="0" i="0" baseline="-25000">
                        <a:latin typeface="Cambria Math" panose="02040503050406030204" pitchFamily="18" charset="0"/>
                      </a:rPr>
                      <m:t>Φ</m:t>
                    </m:r>
                    <m:r>
                      <a:rPr lang="en-US" sz="1600" b="0" i="0">
                        <a:latin typeface="Cambria Math" panose="02040503050406030204" pitchFamily="18" charset="0"/>
                      </a:rPr>
                      <m:t>=</m:t>
                    </m:r>
                    <m:r>
                      <a:rPr lang="en-US" sz="1600" b="0" i="1">
                        <a:latin typeface="Cambria Math" panose="02040503050406030204" pitchFamily="18" charset="0"/>
                      </a:rPr>
                      <m:t>𝛼</m:t>
                    </m:r>
                    <m:r>
                      <a:rPr lang="en-US" sz="1600" b="0" i="1">
                        <a:latin typeface="Cambria Math" panose="02040503050406030204" pitchFamily="18" charset="0"/>
                      </a:rPr>
                      <m:t>+</m:t>
                    </m:r>
                    <m:r>
                      <a:rPr lang="en-US" sz="1600" b="0" i="1">
                        <a:latin typeface="Cambria Math" panose="02040503050406030204" pitchFamily="18" charset="0"/>
                      </a:rPr>
                      <m:t>𝜎𝛽</m:t>
                    </m:r>
                  </m:oMath>
                </a14:m>
                <a:r>
                  <a:rPr lang="en-US" sz="1600" dirty="0"/>
                  <a:t> be our regression model. Table shows intercept, ⍺, slope, β, and Spearman rank correlation, ⍴, for each </a:t>
                </a:r>
                <a:r>
                  <a:rPr lang="en-US" sz="1600" dirty="0" err="1"/>
                  <a:t>ɸ</a:t>
                </a:r>
                <a:r>
                  <a:rPr lang="en-US" sz="1600" dirty="0"/>
                  <a:t> and permutation (left) and </a:t>
                </a:r>
                <a:r>
                  <a:rPr lang="en-US" sz="1600" dirty="0" err="1"/>
                  <a:t>undersampling</a:t>
                </a:r>
                <a:r>
                  <a:rPr lang="en-US" sz="1600" dirty="0"/>
                  <a:t> (right) biasing methods. ’*’ indicates </a:t>
                </a:r>
                <a14:m>
                  <m:oMath xmlns:m="http://schemas.openxmlformats.org/officeDocument/2006/math">
                    <m:r>
                      <a:rPr lang="en-US" sz="1600" i="1">
                        <a:latin typeface="Cambria Math" panose="02040503050406030204" pitchFamily="18" charset="0"/>
                      </a:rPr>
                      <m:t>𝑝</m:t>
                    </m:r>
                    <m:r>
                      <a:rPr lang="en-US" sz="1600" i="1">
                        <a:latin typeface="Cambria Math" panose="02040503050406030204" pitchFamily="18" charset="0"/>
                      </a:rPr>
                      <m:t>≤0.05</m:t>
                    </m:r>
                  </m:oMath>
                </a14:m>
                <a:r>
                  <a:rPr lang="en-US" sz="1600" dirty="0"/>
                  <a:t> after Holm's correction.</a:t>
                </a:r>
              </a:p>
            </p:txBody>
          </p:sp>
        </mc:Choice>
        <mc:Fallback xmlns="">
          <p:sp>
            <p:nvSpPr>
              <p:cNvPr id="5" name="TextBox 4">
                <a:extLst>
                  <a:ext uri="{FF2B5EF4-FFF2-40B4-BE49-F238E27FC236}">
                    <a16:creationId xmlns:a16="http://schemas.microsoft.com/office/drawing/2014/main" id="{BABA4336-0B46-DA1A-FBC6-E8F16E1C787B}"/>
                  </a:ext>
                </a:extLst>
              </p:cNvPr>
              <p:cNvSpPr txBox="1">
                <a:spLocks noRot="1" noChangeAspect="1" noMove="1" noResize="1" noEditPoints="1" noAdjustHandles="1" noChangeArrowheads="1" noChangeShapeType="1" noTextEdit="1"/>
              </p:cNvSpPr>
              <p:nvPr/>
            </p:nvSpPr>
            <p:spPr>
              <a:xfrm>
                <a:off x="1225864" y="1446655"/>
                <a:ext cx="9734177" cy="767904"/>
              </a:xfrm>
              <a:prstGeom prst="rect">
                <a:avLst/>
              </a:prstGeom>
              <a:blipFill>
                <a:blip r:embed="rId5"/>
                <a:stretch>
                  <a:fillRect l="-260" t="-3226" r="-130" b="-8065"/>
                </a:stretch>
              </a:blipFill>
            </p:spPr>
            <p:txBody>
              <a:bodyPr/>
              <a:lstStyle/>
              <a:p>
                <a:r>
                  <a:rPr lang="en-US">
                    <a:noFill/>
                  </a:rPr>
                  <a:t> </a:t>
                </a:r>
              </a:p>
            </p:txBody>
          </p:sp>
        </mc:Fallback>
      </mc:AlternateContent>
      <p:graphicFrame>
        <p:nvGraphicFramePr>
          <p:cNvPr id="4" name="Table 4">
            <a:extLst>
              <a:ext uri="{FF2B5EF4-FFF2-40B4-BE49-F238E27FC236}">
                <a16:creationId xmlns:a16="http://schemas.microsoft.com/office/drawing/2014/main" id="{8DFF6ED6-EB75-ECED-FC40-201CE72533E1}"/>
              </a:ext>
            </a:extLst>
          </p:cNvPr>
          <p:cNvGraphicFramePr>
            <a:graphicFrameLocks noGrp="1"/>
          </p:cNvGraphicFramePr>
          <p:nvPr>
            <p:extLst>
              <p:ext uri="{D42A27DB-BD31-4B8C-83A1-F6EECF244321}">
                <p14:modId xmlns:p14="http://schemas.microsoft.com/office/powerpoint/2010/main" val="3996255947"/>
              </p:ext>
            </p:extLst>
          </p:nvPr>
        </p:nvGraphicFramePr>
        <p:xfrm>
          <a:off x="1225865" y="2405149"/>
          <a:ext cx="9734177" cy="3899400"/>
        </p:xfrm>
        <a:graphic>
          <a:graphicData uri="http://schemas.openxmlformats.org/drawingml/2006/table">
            <a:tbl>
              <a:tblPr firstRow="1" bandRow="1">
                <a:tableStyleId>{2D5ABB26-0587-4C30-8999-92F81FD0307C}</a:tableStyleId>
              </a:tblPr>
              <a:tblGrid>
                <a:gridCol w="1214844">
                  <a:extLst>
                    <a:ext uri="{9D8B030D-6E8A-4147-A177-3AD203B41FA5}">
                      <a16:colId xmlns:a16="http://schemas.microsoft.com/office/drawing/2014/main" val="1520107007"/>
                    </a:ext>
                  </a:extLst>
                </a:gridCol>
                <a:gridCol w="1293013">
                  <a:extLst>
                    <a:ext uri="{9D8B030D-6E8A-4147-A177-3AD203B41FA5}">
                      <a16:colId xmlns:a16="http://schemas.microsoft.com/office/drawing/2014/main" val="164474089"/>
                    </a:ext>
                  </a:extLst>
                </a:gridCol>
                <a:gridCol w="1455943">
                  <a:extLst>
                    <a:ext uri="{9D8B030D-6E8A-4147-A177-3AD203B41FA5}">
                      <a16:colId xmlns:a16="http://schemas.microsoft.com/office/drawing/2014/main" val="2413776396"/>
                    </a:ext>
                  </a:extLst>
                </a:gridCol>
                <a:gridCol w="1455943">
                  <a:extLst>
                    <a:ext uri="{9D8B030D-6E8A-4147-A177-3AD203B41FA5}">
                      <a16:colId xmlns:a16="http://schemas.microsoft.com/office/drawing/2014/main" val="4194667728"/>
                    </a:ext>
                  </a:extLst>
                </a:gridCol>
                <a:gridCol w="1402548">
                  <a:extLst>
                    <a:ext uri="{9D8B030D-6E8A-4147-A177-3AD203B41FA5}">
                      <a16:colId xmlns:a16="http://schemas.microsoft.com/office/drawing/2014/main" val="433630223"/>
                    </a:ext>
                  </a:extLst>
                </a:gridCol>
                <a:gridCol w="1455943">
                  <a:extLst>
                    <a:ext uri="{9D8B030D-6E8A-4147-A177-3AD203B41FA5}">
                      <a16:colId xmlns:a16="http://schemas.microsoft.com/office/drawing/2014/main" val="2020954823"/>
                    </a:ext>
                  </a:extLst>
                </a:gridCol>
                <a:gridCol w="1455943">
                  <a:extLst>
                    <a:ext uri="{9D8B030D-6E8A-4147-A177-3AD203B41FA5}">
                      <a16:colId xmlns:a16="http://schemas.microsoft.com/office/drawing/2014/main" val="3154902290"/>
                    </a:ext>
                  </a:extLst>
                </a:gridCol>
              </a:tblGrid>
              <a:tr h="389940">
                <a:tc>
                  <a:txBody>
                    <a:bodyPr/>
                    <a:lstStyle/>
                    <a:p>
                      <a:endParaRPr lang="en-US" sz="1700" b="0"/>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algn="ctr"/>
                      <a:r>
                        <a:rPr lang="en-US" sz="1700" b="1"/>
                        <a:t>Permutation</a:t>
                      </a:r>
                    </a:p>
                  </a:txBody>
                  <a:tcPr marL="88623" marR="88623" marT="44311" marB="443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800" b="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800" b="1"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3">
                  <a:txBody>
                    <a:bodyPr/>
                    <a:lstStyle/>
                    <a:p>
                      <a:pPr algn="ctr"/>
                      <a:r>
                        <a:rPr lang="en-US" sz="1700" b="1"/>
                        <a:t>Undersampling</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800" b="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18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91184316"/>
                  </a:ext>
                </a:extLst>
              </a:tr>
              <a:tr h="389940">
                <a:tc>
                  <a:txBody>
                    <a:bodyPr/>
                    <a:lstStyle/>
                    <a:p>
                      <a:r>
                        <a:rPr lang="en-US" sz="1700" b="0"/>
                        <a:t>ɸ</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b="1"/>
                        <a:t>⍺</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b="0"/>
                        <a:t>β</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b="1"/>
                        <a:t>⍴</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b="1"/>
                        <a:t>⍺</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b="0"/>
                        <a:t>β</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b="1"/>
                        <a:t>⍴</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8391627"/>
                  </a:ext>
                </a:extLst>
              </a:tr>
              <a:tr h="389940">
                <a:tc>
                  <a:txBody>
                    <a:bodyPr/>
                    <a:lstStyle/>
                    <a:p>
                      <a:r>
                        <a:rPr lang="en-US" sz="1700" b="0" u="sng" dirty="0"/>
                        <a:t>RSBS</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0.049</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0.078*</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0.976*</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0.035</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0.066*</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0.855*</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75279886"/>
                  </a:ext>
                </a:extLst>
              </a:tr>
              <a:tr h="389940">
                <a:tc>
                  <a:txBody>
                    <a:bodyPr/>
                    <a:lstStyle/>
                    <a:p>
                      <a:r>
                        <a:rPr lang="en-US" sz="1700" b="0" u="sng" dirty="0"/>
                        <a:t>RISL</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0.045</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0.063*</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0.976*</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0.033</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0.058*</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0.891*</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45314750"/>
                  </a:ext>
                </a:extLst>
              </a:tr>
              <a:tr h="389940">
                <a:tc>
                  <a:txBody>
                    <a:bodyPr/>
                    <a:lstStyle/>
                    <a:p>
                      <a:r>
                        <a:rPr lang="en-US" sz="1700"/>
                        <a:t>SNL</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0.018</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0.001</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0.248</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0.014</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0.083*</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1.000*</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48371314"/>
                  </a:ext>
                </a:extLst>
              </a:tr>
              <a:tr h="389940">
                <a:tc>
                  <a:txBody>
                    <a:bodyPr/>
                    <a:lstStyle/>
                    <a:p>
                      <a:r>
                        <a:rPr lang="en-US" sz="1700"/>
                        <a:t>RCLL</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0.018</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0.009</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0.879*</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0.022</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0.088*</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a:t>1.000*</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46796579"/>
                  </a:ext>
                </a:extLst>
              </a:tr>
              <a:tr h="389940">
                <a:tc>
                  <a:txBody>
                    <a:bodyPr/>
                    <a:lstStyle/>
                    <a:p>
                      <a:r>
                        <a:rPr lang="en-US" sz="1700" b="0" u="sng" dirty="0"/>
                        <a:t>C</a:t>
                      </a:r>
                      <a:r>
                        <a:rPr lang="en-US" sz="1700" b="0" u="sng" baseline="-25000" dirty="0"/>
                        <a:t>H</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0.024</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0.129*</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1.000*</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0.017</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0.083*</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a:t>1.000*</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51510976"/>
                  </a:ext>
                </a:extLst>
              </a:tr>
              <a:tr h="389940">
                <a:tc>
                  <a:txBody>
                    <a:bodyPr/>
                    <a:lstStyle/>
                    <a:p>
                      <a:r>
                        <a:rPr lang="en-US" sz="1700" b="0" u="sng" dirty="0"/>
                        <a:t>C</a:t>
                      </a:r>
                      <a:r>
                        <a:rPr lang="en-US" sz="1700" b="0" u="sng" baseline="-25000" dirty="0"/>
                        <a:t>U</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0.031</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0.124*</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1.000*</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0.024</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0.078*</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0.976*</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8933008"/>
                  </a:ext>
                </a:extLst>
              </a:tr>
              <a:tr h="389940">
                <a:tc>
                  <a:txBody>
                    <a:bodyPr/>
                    <a:lstStyle/>
                    <a:p>
                      <a:r>
                        <a:rPr lang="en-US" sz="1700" b="0" u="sng" dirty="0" err="1"/>
                        <a:t>CalA</a:t>
                      </a:r>
                      <a:endParaRPr lang="en-US" sz="1700" b="0" u="sng" dirty="0"/>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0.027</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0.011*</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0.891*</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-0.015</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0.197*</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0.952*</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05206084"/>
                  </a:ext>
                </a:extLst>
              </a:tr>
              <a:tr h="389940">
                <a:tc>
                  <a:txBody>
                    <a:bodyPr/>
                    <a:lstStyle/>
                    <a:p>
                      <a:r>
                        <a:rPr lang="en-US" sz="1700"/>
                        <a:t>CalD</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2.686</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0.487</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0.721*</a:t>
                      </a:r>
                    </a:p>
                  </a:txBody>
                  <a:tcPr marL="88623" marR="88623" marT="44311" marB="443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2.861</a:t>
                      </a:r>
                    </a:p>
                  </a:txBody>
                  <a:tcPr marL="88623" marR="88623" marT="44311" marB="44311">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a:t>0.646</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700" dirty="0"/>
                        <a:t>0.612</a:t>
                      </a:r>
                    </a:p>
                  </a:txBody>
                  <a:tcPr marL="88623" marR="88623" marT="44311" marB="4431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29154694"/>
                  </a:ext>
                </a:extLst>
              </a:tr>
            </a:tbl>
          </a:graphicData>
        </a:graphic>
      </p:graphicFrame>
      <p:pic>
        <p:nvPicPr>
          <p:cNvPr id="8" name="Audio 7">
            <a:hlinkClick r:id="" action="ppaction://media"/>
            <a:extLst>
              <a:ext uri="{FF2B5EF4-FFF2-40B4-BE49-F238E27FC236}">
                <a16:creationId xmlns:a16="http://schemas.microsoft.com/office/drawing/2014/main" id="{41A9C13F-6290-E7C0-085B-BBD0D5F8597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90821102"/>
      </p:ext>
    </p:extLst>
  </p:cSld>
  <p:clrMapOvr>
    <a:masterClrMapping/>
  </p:clrMapOvr>
  <mc:AlternateContent xmlns:mc="http://schemas.openxmlformats.org/markup-compatibility/2006">
    <mc:Choice xmlns:p14="http://schemas.microsoft.com/office/powerpoint/2010/main" Requires="p14">
      <p:transition spd="slow" p14:dur="2000" advTm="140736"/>
    </mc:Choice>
    <mc:Fallback>
      <p:transition spd="slow" advTm="140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A900C-4F08-2C3B-5176-9F4E2E001126}"/>
              </a:ext>
            </a:extLst>
          </p:cNvPr>
          <p:cNvSpPr>
            <a:spLocks noGrp="1"/>
          </p:cNvSpPr>
          <p:nvPr>
            <p:ph type="title"/>
          </p:nvPr>
        </p:nvSpPr>
        <p:spPr/>
        <p:txBody>
          <a:bodyPr/>
          <a:lstStyle/>
          <a:p>
            <a:r>
              <a:rPr lang="en-US" dirty="0"/>
              <a:t>Conclusions and future research</a:t>
            </a:r>
          </a:p>
        </p:txBody>
      </p:sp>
      <p:sp>
        <p:nvSpPr>
          <p:cNvPr id="3" name="Content Placeholder 2">
            <a:extLst>
              <a:ext uri="{FF2B5EF4-FFF2-40B4-BE49-F238E27FC236}">
                <a16:creationId xmlns:a16="http://schemas.microsoft.com/office/drawing/2014/main" id="{75367FB2-CF3D-0BC7-A04D-241357CEB5F7}"/>
              </a:ext>
            </a:extLst>
          </p:cNvPr>
          <p:cNvSpPr>
            <a:spLocks noGrp="1"/>
          </p:cNvSpPr>
          <p:nvPr>
            <p:ph idx="1"/>
          </p:nvPr>
        </p:nvSpPr>
        <p:spPr>
          <a:xfrm>
            <a:off x="838200" y="1825625"/>
            <a:ext cx="10768584" cy="4667250"/>
          </a:xfrm>
        </p:spPr>
        <p:txBody>
          <a:bodyPr>
            <a:normAutofit/>
          </a:bodyPr>
          <a:lstStyle/>
          <a:p>
            <a:pPr>
              <a:buFont typeface="Wingdings" pitchFamily="2" charset="2"/>
              <a:buChar char="Ø"/>
            </a:pPr>
            <a:r>
              <a:rPr lang="en-GB" dirty="0"/>
              <a:t>We demonstrated how existing survival measures can be utilised to audit bias in algorithmic fairness. </a:t>
            </a:r>
            <a:endParaRPr lang="en-GB" dirty="0">
              <a:effectLst/>
            </a:endParaRPr>
          </a:p>
          <a:p>
            <a:pPr>
              <a:buFont typeface="Wingdings" pitchFamily="2" charset="2"/>
              <a:buChar char="Ø"/>
            </a:pPr>
            <a:r>
              <a:rPr lang="en-GB" dirty="0"/>
              <a:t>We found existing discrimination, calibration, and scoring rule measures for capturing model-agnostic bias but these depend on bias type and still require expert knowledge. </a:t>
            </a:r>
            <a:endParaRPr lang="en-GB" dirty="0">
              <a:effectLst/>
            </a:endParaRPr>
          </a:p>
          <a:p>
            <a:pPr>
              <a:buFont typeface="Wingdings" pitchFamily="2" charset="2"/>
              <a:buChar char="Ø"/>
            </a:pPr>
            <a:r>
              <a:rPr lang="en-GB" dirty="0"/>
              <a:t>Future research:</a:t>
            </a:r>
          </a:p>
          <a:p>
            <a:pPr marL="914400" lvl="1" indent="-457200">
              <a:buFont typeface="+mj-lt"/>
              <a:buAutoNum type="arabicPeriod"/>
            </a:pPr>
            <a:r>
              <a:rPr lang="en-GB" dirty="0"/>
              <a:t>Understanding individual, intersectional, and counterfactual error-based fairness;</a:t>
            </a:r>
          </a:p>
          <a:p>
            <a:pPr marL="914400" lvl="1" indent="-457200">
              <a:buFont typeface="+mj-lt"/>
              <a:buAutoNum type="arabicPeriod"/>
            </a:pPr>
            <a:r>
              <a:rPr lang="en-GB" dirty="0"/>
              <a:t>Metrics for model-agnostic prediction-based fairness;</a:t>
            </a:r>
          </a:p>
          <a:p>
            <a:pPr marL="914400" lvl="1" indent="-457200">
              <a:buFont typeface="+mj-lt"/>
              <a:buAutoNum type="arabicPeriod"/>
            </a:pPr>
            <a:r>
              <a:rPr lang="en-GB" dirty="0"/>
              <a:t>Making survival fairness more accessible;</a:t>
            </a:r>
          </a:p>
          <a:p>
            <a:pPr marL="914400" lvl="1" indent="-457200">
              <a:buFont typeface="+mj-lt"/>
              <a:buAutoNum type="arabicPeriod"/>
            </a:pPr>
            <a:r>
              <a:rPr lang="en-GB" dirty="0"/>
              <a:t>Understanding how decision makers think about and utilise fairness. </a:t>
            </a:r>
            <a:endParaRPr lang="en-GB" dirty="0">
              <a:effectLst/>
            </a:endParaRPr>
          </a:p>
          <a:p>
            <a:endParaRPr lang="en-US" dirty="0"/>
          </a:p>
        </p:txBody>
      </p:sp>
      <p:pic>
        <p:nvPicPr>
          <p:cNvPr id="8" name="Audio 7">
            <a:hlinkClick r:id="" action="ppaction://media"/>
            <a:extLst>
              <a:ext uri="{FF2B5EF4-FFF2-40B4-BE49-F238E27FC236}">
                <a16:creationId xmlns:a16="http://schemas.microsoft.com/office/drawing/2014/main" id="{356E136C-454F-1220-6959-1FD409921C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94846583"/>
      </p:ext>
    </p:extLst>
  </p:cSld>
  <p:clrMapOvr>
    <a:masterClrMapping/>
  </p:clrMapOvr>
  <mc:AlternateContent xmlns:mc="http://schemas.openxmlformats.org/markup-compatibility/2006">
    <mc:Choice xmlns:p14="http://schemas.microsoft.com/office/powerpoint/2010/main" Requires="p14">
      <p:transition spd="slow" p14:dur="2000" advTm="85376"/>
    </mc:Choice>
    <mc:Fallback>
      <p:transition spd="slow" advTm="85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1961</TotalTime>
  <Words>1388</Words>
  <Application>Microsoft Macintosh PowerPoint</Application>
  <PresentationFormat>Widescreen</PresentationFormat>
  <Paragraphs>128</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Calibri Light</vt:lpstr>
      <vt:lpstr>Cambria Math</vt:lpstr>
      <vt:lpstr>Wingdings</vt:lpstr>
      <vt:lpstr>Office Theme</vt:lpstr>
      <vt:lpstr>Flexible Group Fairness Metrics for Survival Analysis Part of Applied Data Science for Healthcare (DSHealth): Transparent and Human-centered AI at KDD 2022, Washington DC</vt:lpstr>
      <vt:lpstr>Survival fairness metrics</vt:lpstr>
      <vt:lpstr>Model-agnostic fairness metrics</vt:lpstr>
      <vt:lpstr>Experimental set-up</vt:lpstr>
      <vt:lpstr>Results</vt:lpstr>
      <vt:lpstr>Conclusions and future research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Flexible Group Fairness Metrics for Survival Analysis Part of Applied Data Science for Healthcare (DSHealth): Transparent and Human-centered AI at KDD 2022, Washington DC</dc:title>
  <dc:creator>Raphael Sonabend</dc:creator>
  <cp:lastModifiedBy>Raphael Sonabend</cp:lastModifiedBy>
  <cp:revision>13</cp:revision>
  <cp:lastPrinted>2022-08-12T07:30:00Z</cp:lastPrinted>
  <dcterms:created xsi:type="dcterms:W3CDTF">2022-08-11T08:20:36Z</dcterms:created>
  <dcterms:modified xsi:type="dcterms:W3CDTF">2022-08-13T07:42:25Z</dcterms:modified>
</cp:coreProperties>
</file>

<file path=docProps/thumbnail.jpeg>
</file>